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3"/>
  </p:notesMasterIdLst>
  <p:sldIdLst>
    <p:sldId id="1739" r:id="rId2"/>
    <p:sldId id="2254" r:id="rId3"/>
    <p:sldId id="1754" r:id="rId4"/>
    <p:sldId id="2260" r:id="rId5"/>
    <p:sldId id="1740" r:id="rId6"/>
    <p:sldId id="2199" r:id="rId7"/>
    <p:sldId id="2203" r:id="rId8"/>
    <p:sldId id="2204" r:id="rId9"/>
    <p:sldId id="2205" r:id="rId10"/>
    <p:sldId id="2207" r:id="rId11"/>
    <p:sldId id="2208" r:id="rId12"/>
    <p:sldId id="2213" r:id="rId13"/>
    <p:sldId id="2214" r:id="rId14"/>
    <p:sldId id="2215" r:id="rId15"/>
    <p:sldId id="2216" r:id="rId16"/>
    <p:sldId id="2217" r:id="rId17"/>
    <p:sldId id="2221" r:id="rId18"/>
    <p:sldId id="2218" r:id="rId19"/>
    <p:sldId id="2222" r:id="rId20"/>
    <p:sldId id="1744" r:id="rId21"/>
    <p:sldId id="1747" r:id="rId22"/>
    <p:sldId id="1748" r:id="rId23"/>
    <p:sldId id="1782" r:id="rId24"/>
    <p:sldId id="2224" r:id="rId25"/>
    <p:sldId id="2225" r:id="rId26"/>
    <p:sldId id="2226" r:id="rId27"/>
    <p:sldId id="2230" r:id="rId28"/>
    <p:sldId id="2229" r:id="rId29"/>
    <p:sldId id="2231" r:id="rId30"/>
    <p:sldId id="1783" r:id="rId31"/>
    <p:sldId id="1751" r:id="rId32"/>
    <p:sldId id="1750" r:id="rId33"/>
    <p:sldId id="1784" r:id="rId34"/>
    <p:sldId id="1158" r:id="rId35"/>
    <p:sldId id="1053" r:id="rId36"/>
    <p:sldId id="1843" r:id="rId37"/>
    <p:sldId id="1145" r:id="rId38"/>
    <p:sldId id="2263" r:id="rId39"/>
    <p:sldId id="1156" r:id="rId40"/>
    <p:sldId id="1155" r:id="rId41"/>
    <p:sldId id="1172" r:id="rId42"/>
    <p:sldId id="1174" r:id="rId43"/>
    <p:sldId id="2266" r:id="rId44"/>
    <p:sldId id="1528" r:id="rId45"/>
    <p:sldId id="1815" r:id="rId46"/>
    <p:sldId id="1525" r:id="rId47"/>
    <p:sldId id="1548" r:id="rId48"/>
    <p:sldId id="1798" r:id="rId49"/>
    <p:sldId id="1804" r:id="rId50"/>
    <p:sldId id="1875" r:id="rId51"/>
    <p:sldId id="1769" r:id="rId52"/>
    <p:sldId id="1529" r:id="rId53"/>
    <p:sldId id="1061" r:id="rId54"/>
    <p:sldId id="1102" r:id="rId55"/>
    <p:sldId id="2238" r:id="rId56"/>
    <p:sldId id="1091" r:id="rId57"/>
    <p:sldId id="1092" r:id="rId58"/>
    <p:sldId id="1484" r:id="rId59"/>
    <p:sldId id="481" r:id="rId60"/>
    <p:sldId id="483" r:id="rId61"/>
    <p:sldId id="1857" r:id="rId62"/>
    <p:sldId id="1860" r:id="rId63"/>
    <p:sldId id="1861" r:id="rId64"/>
    <p:sldId id="1862" r:id="rId65"/>
    <p:sldId id="1864" r:id="rId66"/>
    <p:sldId id="484" r:id="rId67"/>
    <p:sldId id="1844" r:id="rId68"/>
    <p:sldId id="1854" r:id="rId69"/>
    <p:sldId id="2243" r:id="rId70"/>
    <p:sldId id="1846" r:id="rId71"/>
    <p:sldId id="1856" r:id="rId72"/>
    <p:sldId id="1847" r:id="rId73"/>
    <p:sldId id="1588" r:id="rId74"/>
    <p:sldId id="2268" r:id="rId75"/>
    <p:sldId id="2269" r:id="rId76"/>
    <p:sldId id="1592" r:id="rId77"/>
    <p:sldId id="1221" r:id="rId78"/>
    <p:sldId id="1485" r:id="rId79"/>
    <p:sldId id="1486" r:id="rId80"/>
    <p:sldId id="1487" r:id="rId81"/>
    <p:sldId id="1488" r:id="rId82"/>
    <p:sldId id="1489" r:id="rId83"/>
    <p:sldId id="1490" r:id="rId84"/>
    <p:sldId id="1491" r:id="rId85"/>
    <p:sldId id="1492" r:id="rId86"/>
    <p:sldId id="1493" r:id="rId87"/>
    <p:sldId id="1881" r:id="rId88"/>
    <p:sldId id="1882" r:id="rId89"/>
    <p:sldId id="2307" r:id="rId90"/>
    <p:sldId id="1872" r:id="rId91"/>
    <p:sldId id="2308" r:id="rId92"/>
    <p:sldId id="2309" r:id="rId93"/>
    <p:sldId id="2310" r:id="rId94"/>
    <p:sldId id="2312" r:id="rId95"/>
    <p:sldId id="2318" r:id="rId96"/>
    <p:sldId id="2319" r:id="rId97"/>
    <p:sldId id="2314" r:id="rId98"/>
    <p:sldId id="2250" r:id="rId99"/>
    <p:sldId id="1183" r:id="rId100"/>
    <p:sldId id="1162" r:id="rId101"/>
    <p:sldId id="2251" r:id="rId102"/>
    <p:sldId id="1450" r:id="rId103"/>
    <p:sldId id="1593" r:id="rId104"/>
    <p:sldId id="1594" r:id="rId105"/>
    <p:sldId id="1163" r:id="rId106"/>
    <p:sldId id="1828" r:id="rId107"/>
    <p:sldId id="1602" r:id="rId108"/>
    <p:sldId id="1866" r:id="rId109"/>
    <p:sldId id="788" r:id="rId110"/>
    <p:sldId id="1536" r:id="rId111"/>
    <p:sldId id="1868" r:id="rId112"/>
    <p:sldId id="1834" r:id="rId113"/>
    <p:sldId id="1233" r:id="rId114"/>
    <p:sldId id="2317" r:id="rId115"/>
    <p:sldId id="2256" r:id="rId116"/>
    <p:sldId id="1198" r:id="rId117"/>
    <p:sldId id="1197" r:id="rId118"/>
    <p:sldId id="1836" r:id="rId119"/>
    <p:sldId id="1272" r:id="rId120"/>
    <p:sldId id="1273" r:id="rId121"/>
    <p:sldId id="1278" r:id="rId122"/>
    <p:sldId id="1869" r:id="rId123"/>
    <p:sldId id="1838" r:id="rId124"/>
    <p:sldId id="1620" r:id="rId125"/>
    <p:sldId id="872" r:id="rId126"/>
    <p:sldId id="2351" r:id="rId127"/>
    <p:sldId id="2350" r:id="rId128"/>
    <p:sldId id="865" r:id="rId129"/>
    <p:sldId id="579" r:id="rId130"/>
    <p:sldId id="1243" r:id="rId131"/>
    <p:sldId id="830" r:id="rId132"/>
    <p:sldId id="2342" r:id="rId133"/>
    <p:sldId id="508" r:id="rId134"/>
    <p:sldId id="2329" r:id="rId135"/>
    <p:sldId id="1597" r:id="rId136"/>
    <p:sldId id="2343" r:id="rId137"/>
    <p:sldId id="1498" r:id="rId138"/>
    <p:sldId id="1907" r:id="rId139"/>
    <p:sldId id="1280" r:id="rId140"/>
    <p:sldId id="831" r:id="rId141"/>
    <p:sldId id="768" r:id="rId142"/>
    <p:sldId id="1870" r:id="rId143"/>
    <p:sldId id="2347" r:id="rId144"/>
    <p:sldId id="2344" r:id="rId145"/>
    <p:sldId id="2345" r:id="rId146"/>
    <p:sldId id="1911" r:id="rId147"/>
    <p:sldId id="2284" r:id="rId148"/>
    <p:sldId id="2273" r:id="rId149"/>
    <p:sldId id="2334" r:id="rId150"/>
    <p:sldId id="2335" r:id="rId151"/>
    <p:sldId id="2324" r:id="rId152"/>
    <p:sldId id="2322" r:id="rId153"/>
    <p:sldId id="592" r:id="rId154"/>
    <p:sldId id="2326" r:id="rId155"/>
    <p:sldId id="1980" r:id="rId156"/>
    <p:sldId id="2187" r:id="rId157"/>
    <p:sldId id="2192" r:id="rId158"/>
    <p:sldId id="2330" r:id="rId159"/>
    <p:sldId id="2332" r:id="rId160"/>
    <p:sldId id="2333" r:id="rId161"/>
    <p:sldId id="1245" r:id="rId162"/>
    <p:sldId id="2172" r:id="rId163"/>
    <p:sldId id="2173" r:id="rId164"/>
    <p:sldId id="2177" r:id="rId165"/>
    <p:sldId id="1247" r:id="rId166"/>
    <p:sldId id="1599" r:id="rId167"/>
    <p:sldId id="1600" r:id="rId168"/>
    <p:sldId id="1611" r:id="rId169"/>
    <p:sldId id="2020" r:id="rId170"/>
    <p:sldId id="2353" r:id="rId171"/>
    <p:sldId id="1640" r:id="rId172"/>
    <p:sldId id="1564" r:id="rId173"/>
    <p:sldId id="1561" r:id="rId174"/>
    <p:sldId id="1639" r:id="rId175"/>
    <p:sldId id="1565" r:id="rId176"/>
    <p:sldId id="1608" r:id="rId177"/>
    <p:sldId id="1555" r:id="rId178"/>
    <p:sldId id="1502" r:id="rId179"/>
    <p:sldId id="2368" r:id="rId180"/>
    <p:sldId id="2363" r:id="rId181"/>
    <p:sldId id="2374" r:id="rId182"/>
    <p:sldId id="2373" r:id="rId183"/>
    <p:sldId id="2406" r:id="rId184"/>
    <p:sldId id="1644" r:id="rId185"/>
    <p:sldId id="1878" r:id="rId186"/>
    <p:sldId id="1547" r:id="rId187"/>
    <p:sldId id="1549" r:id="rId188"/>
    <p:sldId id="1645" r:id="rId189"/>
    <p:sldId id="1647" r:id="rId190"/>
    <p:sldId id="1672" r:id="rId191"/>
    <p:sldId id="1961" r:id="rId192"/>
    <p:sldId id="1941" r:id="rId193"/>
    <p:sldId id="1986" r:id="rId194"/>
    <p:sldId id="1999" r:id="rId195"/>
    <p:sldId id="1965" r:id="rId196"/>
    <p:sldId id="2341" r:id="rId197"/>
    <p:sldId id="2338" r:id="rId198"/>
    <p:sldId id="1971" r:id="rId199"/>
    <p:sldId id="1963" r:id="rId200"/>
    <p:sldId id="1642" r:id="rId201"/>
    <p:sldId id="2376" r:id="rId202"/>
    <p:sldId id="2382" r:id="rId203"/>
    <p:sldId id="2380" r:id="rId204"/>
    <p:sldId id="2004" r:id="rId205"/>
    <p:sldId id="2378" r:id="rId206"/>
    <p:sldId id="2381" r:id="rId207"/>
    <p:sldId id="2377" r:id="rId208"/>
    <p:sldId id="1954" r:id="rId209"/>
    <p:sldId id="2008" r:id="rId210"/>
    <p:sldId id="2384" r:id="rId211"/>
    <p:sldId id="897" r:id="rId212"/>
    <p:sldId id="2359" r:id="rId213"/>
    <p:sldId id="1605" r:id="rId214"/>
    <p:sldId id="2385" r:id="rId215"/>
    <p:sldId id="1976" r:id="rId216"/>
    <p:sldId id="1956" r:id="rId217"/>
    <p:sldId id="1974" r:id="rId218"/>
    <p:sldId id="1957" r:id="rId219"/>
    <p:sldId id="2386" r:id="rId220"/>
    <p:sldId id="2362" r:id="rId221"/>
    <p:sldId id="2393" r:id="rId222"/>
    <p:sldId id="2394" r:id="rId223"/>
    <p:sldId id="2395" r:id="rId224"/>
    <p:sldId id="2402" r:id="rId225"/>
    <p:sldId id="2397" r:id="rId226"/>
    <p:sldId id="2399" r:id="rId227"/>
    <p:sldId id="2401" r:id="rId228"/>
    <p:sldId id="2389" r:id="rId229"/>
    <p:sldId id="2392" r:id="rId230"/>
    <p:sldId id="2404" r:id="rId231"/>
    <p:sldId id="1977" r:id="rId2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5" autoAdjust="0"/>
    <p:restoredTop sz="94660"/>
  </p:normalViewPr>
  <p:slideViewPr>
    <p:cSldViewPr>
      <p:cViewPr>
        <p:scale>
          <a:sx n="60" d="100"/>
          <a:sy n="60" d="100"/>
        </p:scale>
        <p:origin x="-190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A0CB62-BA64-497A-8930-8DDC5F5E9748}" type="datetimeFigureOut">
              <a:rPr lang="en-US" smtClean="0"/>
              <a:pPr/>
              <a:t>11/7/2020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F2CDF5-A0DF-4B0D-8C67-D358A5BBB81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344AB0-DE1C-4C03-8860-BE19C55538AE}" type="slidenum">
              <a:rPr lang="en-IN" smtClean="0"/>
              <a:pPr/>
              <a:t>136</a:t>
            </a:fld>
            <a:endParaRPr lang="en-IN"/>
          </a:p>
        </p:txBody>
      </p:sp>
    </p:spTree>
    <p:extLst>
      <p:ext uri="{BB962C8B-B14F-4D97-AF65-F5344CB8AC3E}">
        <p14:creationId xmlns:p14="http://schemas.microsoft.com/office/powerpoint/2010/main" xmlns="" val="361274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344AB0-DE1C-4C03-8860-BE19C55538AE}" type="slidenum">
              <a:rPr lang="en-IN" smtClean="0"/>
              <a:pPr/>
              <a:t>139</a:t>
            </a:fld>
            <a:endParaRPr lang="en-IN"/>
          </a:p>
        </p:txBody>
      </p:sp>
    </p:spTree>
    <p:extLst>
      <p:ext uri="{BB962C8B-B14F-4D97-AF65-F5344CB8AC3E}">
        <p14:creationId xmlns:p14="http://schemas.microsoft.com/office/powerpoint/2010/main" xmlns="" val="3612744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F2CDF5-A0DF-4B0D-8C67-D358A5BBB81B}" type="slidenum">
              <a:rPr lang="en-US" smtClean="0"/>
              <a:pPr/>
              <a:t>141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F2CDF5-A0DF-4B0D-8C67-D358A5BBB81B}" type="slidenum">
              <a:rPr lang="en-US" smtClean="0"/>
              <a:pPr/>
              <a:t>185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hyperlink" Target="https://www.quora.com/What-does-a-1x1-convolutional-layer-do" TargetMode="Externa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gi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hyperlink" Target="https://arxiv.org/pdf/1512.03385.pdf" TargetMode="Externa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158.png"/><Relationship Id="rId4" Type="http://schemas.openxmlformats.org/officeDocument/2006/relationships/oleObject" Target="../embeddings/oleObject21.bin"/></Relationships>
</file>

<file path=ppt/slides/_rels/slide20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vision.stanford.edu/cs598_spring07/papers/Lecun98.pdf" TargetMode="Externa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gif"/><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www.cv-foundation.org/openaccess/content_cvpr_2015/papers/Szegedy_Going_Deeper_With_2015_CVPR_paper.pdf" TargetMode="Externa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74.gif"/><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7.xml"/><Relationship Id="rId4" Type="http://schemas.openxmlformats.org/officeDocument/2006/relationships/hyperlink" Target="https://en.wikipedia.org/wiki/Machine_vis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Canadian_Institute_for_Advanced_Research"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8.png"/><Relationship Id="rId4" Type="http://schemas.openxmlformats.org/officeDocument/2006/relationships/oleObject" Target="../embeddings/oleObject6.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69.png"/><Relationship Id="rId4" Type="http://schemas.openxmlformats.org/officeDocument/2006/relationships/oleObject" Target="../embeddings/oleObject14.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15.bin"/><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oleObject" Target="../embeddings/oleObject17.bin"/></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tse3.mm.bing.net/th?id=OIP.Xz3bWQ8xpkP1blFsm35DBAHaEK&amp;pid=15.1&amp;P=0&amp;w=307&amp;h=174"/>
          <p:cNvPicPr>
            <a:picLocks noChangeAspect="1" noChangeArrowheads="1"/>
          </p:cNvPicPr>
          <p:nvPr/>
        </p:nvPicPr>
        <p:blipFill>
          <a:blip r:embed="rId2" cstate="print"/>
          <a:srcRect/>
          <a:stretch>
            <a:fillRect/>
          </a:stretch>
        </p:blipFill>
        <p:spPr bwMode="auto">
          <a:xfrm>
            <a:off x="2438400" y="2286000"/>
            <a:ext cx="3760668" cy="21192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pPr>
              <a:buNone/>
            </a:pPr>
            <a:r>
              <a:rPr lang="en-US" sz="4200" dirty="0" smtClean="0"/>
              <a:t>(</a:t>
            </a:r>
            <a:r>
              <a:rPr lang="en-US" b="1" dirty="0" smtClean="0"/>
              <a:t>a)Consider </a:t>
            </a:r>
            <a:r>
              <a:rPr lang="en-US" b="1" dirty="0"/>
              <a:t>a neural network which classifies the Cat and non cat images, having inputs as images of dimensions 224x224x3, 1 hidden layer having 512 hidden units and one output giving 1 for a cat image and 0 otherwise</a:t>
            </a:r>
            <a:r>
              <a:rPr lang="en-US" b="1" dirty="0" smtClean="0"/>
              <a:t>. </a:t>
            </a:r>
            <a:r>
              <a:rPr lang="en-US" b="1" dirty="0"/>
              <a:t>Estimate the number of parameters in this model. Assume no biases are used in the model</a:t>
            </a:r>
            <a:r>
              <a:rPr lang="en-US" b="1" dirty="0" smtClean="0"/>
              <a:t>.</a:t>
            </a:r>
          </a:p>
          <a:p>
            <a:pPr>
              <a:buNone/>
            </a:pPr>
            <a:endParaRPr lang="en-US" b="1" dirty="0" smtClean="0"/>
          </a:p>
          <a:p>
            <a:pPr>
              <a:buNone/>
            </a:pPr>
            <a:r>
              <a:rPr lang="en-US" b="1" dirty="0" smtClean="0"/>
              <a:t>(b) What </a:t>
            </a:r>
            <a:r>
              <a:rPr lang="en-US" b="1" dirty="0"/>
              <a:t>about the number of parameters when images are of dimensions 512x512x3</a:t>
            </a:r>
            <a:r>
              <a:rPr lang="en-US" sz="4200" b="1" dirty="0"/>
              <a:t>.</a:t>
            </a:r>
          </a:p>
          <a:p>
            <a:endParaRPr lang="en-US" dirty="0"/>
          </a:p>
        </p:txBody>
      </p:sp>
    </p:spTree>
    <p:extLst>
      <p:ext uri="{BB962C8B-B14F-4D97-AF65-F5344CB8AC3E}">
        <p14:creationId xmlns:p14="http://schemas.microsoft.com/office/powerpoint/2010/main" xmlns="" val="11954615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1218" name="Picture 2"/>
          <p:cNvPicPr>
            <a:picLocks noChangeAspect="1" noChangeArrowheads="1"/>
          </p:cNvPicPr>
          <p:nvPr/>
        </p:nvPicPr>
        <p:blipFill>
          <a:blip r:embed="rId2" cstate="print"/>
          <a:srcRect/>
          <a:stretch>
            <a:fillRect/>
          </a:stretch>
        </p:blipFill>
        <p:spPr bwMode="auto">
          <a:xfrm>
            <a:off x="0" y="-152400"/>
            <a:ext cx="9144000" cy="3619500"/>
          </a:xfrm>
          <a:prstGeom prst="rect">
            <a:avLst/>
          </a:prstGeom>
          <a:noFill/>
          <a:ln w="9525">
            <a:noFill/>
            <a:miter lim="800000"/>
            <a:headEnd/>
            <a:tailEnd/>
          </a:ln>
        </p:spPr>
      </p:pic>
      <p:sp>
        <p:nvSpPr>
          <p:cNvPr id="3" name="Rectangle 2"/>
          <p:cNvSpPr/>
          <p:nvPr/>
        </p:nvSpPr>
        <p:spPr>
          <a:xfrm>
            <a:off x="0" y="3505200"/>
            <a:ext cx="9144000" cy="3170099"/>
          </a:xfrm>
          <a:prstGeom prst="rect">
            <a:avLst/>
          </a:prstGeom>
        </p:spPr>
        <p:txBody>
          <a:bodyPr wrap="square">
            <a:spAutoFit/>
          </a:bodyPr>
          <a:lstStyle/>
          <a:p>
            <a:r>
              <a:rPr lang="en-US" sz="4000" b="1" dirty="0" smtClean="0"/>
              <a:t>The filter on </a:t>
            </a:r>
          </a:p>
          <a:p>
            <a:r>
              <a:rPr lang="en-US" sz="4000" b="1" dirty="0" smtClean="0"/>
              <a:t>the left might activate strongest when it encounters a </a:t>
            </a:r>
            <a:r>
              <a:rPr lang="en-US" sz="4000" b="1" dirty="0" smtClean="0">
                <a:solidFill>
                  <a:srgbClr val="FF0000"/>
                </a:solidFill>
              </a:rPr>
              <a:t>horizontal line </a:t>
            </a:r>
          </a:p>
          <a:p>
            <a:r>
              <a:rPr lang="en-US" sz="4000" b="1" dirty="0" smtClean="0"/>
              <a:t>the one in the middle for a </a:t>
            </a:r>
            <a:r>
              <a:rPr lang="en-US" sz="4000" b="1" dirty="0" smtClean="0">
                <a:solidFill>
                  <a:srgbClr val="FF0000"/>
                </a:solidFill>
              </a:rPr>
              <a:t>vertical line</a:t>
            </a:r>
            <a:r>
              <a:rPr lang="en-US" sz="4000" b="1" dirty="0" smtClean="0"/>
              <a:t> </a:t>
            </a:r>
          </a:p>
          <a:p>
            <a:r>
              <a:rPr lang="en-US" sz="4000" b="1" dirty="0" smtClean="0"/>
              <a:t>in the right for </a:t>
            </a:r>
            <a:r>
              <a:rPr lang="en-US" sz="4000" b="1" dirty="0" smtClean="0">
                <a:solidFill>
                  <a:srgbClr val="FF0000"/>
                </a:solidFill>
              </a:rPr>
              <a:t>edge</a:t>
            </a:r>
            <a:r>
              <a:rPr lang="en-US" sz="4000" b="1" dirty="0" smtClean="0"/>
              <a:t> </a:t>
            </a:r>
            <a:endParaRPr lang="en-US" sz="4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1218"/>
                                        </p:tgtEl>
                                        <p:attrNameLst>
                                          <p:attrName>style.visibility</p:attrName>
                                        </p:attrNameLst>
                                      </p:cBhvr>
                                      <p:to>
                                        <p:strVal val="visible"/>
                                      </p:to>
                                    </p:set>
                                    <p:anim calcmode="lin" valueType="num">
                                      <p:cBhvr additive="base">
                                        <p:cTn id="7" dur="500" fill="hold"/>
                                        <p:tgtEl>
                                          <p:spTgt spid="2441218"/>
                                        </p:tgtEl>
                                        <p:attrNameLst>
                                          <p:attrName>ppt_x</p:attrName>
                                        </p:attrNameLst>
                                      </p:cBhvr>
                                      <p:tavLst>
                                        <p:tav tm="0">
                                          <p:val>
                                            <p:strVal val="#ppt_x"/>
                                          </p:val>
                                        </p:tav>
                                        <p:tav tm="100000">
                                          <p:val>
                                            <p:strVal val="#ppt_x"/>
                                          </p:val>
                                        </p:tav>
                                      </p:tavLst>
                                    </p:anim>
                                    <p:anim calcmode="lin" valueType="num">
                                      <p:cBhvr additive="base">
                                        <p:cTn id="8" dur="500" fill="hold"/>
                                        <p:tgtEl>
                                          <p:spTgt spid="2441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8066" name="Picture 2"/>
          <p:cNvPicPr>
            <a:picLocks noChangeAspect="1" noChangeArrowheads="1"/>
          </p:cNvPicPr>
          <p:nvPr/>
        </p:nvPicPr>
        <p:blipFill>
          <a:blip r:embed="rId2" cstate="print"/>
          <a:srcRect/>
          <a:stretch>
            <a:fillRect/>
          </a:stretch>
        </p:blipFill>
        <p:spPr bwMode="auto">
          <a:xfrm>
            <a:off x="1676400" y="526667"/>
            <a:ext cx="6172199" cy="61865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3505200"/>
            <a:ext cx="2661135" cy="2682472"/>
          </a:xfrm>
          <a:prstGeom prst="rect">
            <a:avLst/>
          </a:prstGeom>
        </p:spPr>
      </p:pic>
      <p:pic>
        <p:nvPicPr>
          <p:cNvPr id="3" name="Picture 2"/>
          <p:cNvPicPr>
            <a:picLocks noChangeAspect="1"/>
          </p:cNvPicPr>
          <p:nvPr/>
        </p:nvPicPr>
        <p:blipFill>
          <a:blip r:embed="rId3" cstate="print"/>
          <a:stretch>
            <a:fillRect/>
          </a:stretch>
        </p:blipFill>
        <p:spPr>
          <a:xfrm>
            <a:off x="0" y="0"/>
            <a:ext cx="9144000" cy="2999312"/>
          </a:xfrm>
          <a:prstGeom prst="rect">
            <a:avLst/>
          </a:prstGeom>
        </p:spPr>
      </p:pic>
      <p:sp>
        <p:nvSpPr>
          <p:cNvPr id="4" name="Rectangle 3"/>
          <p:cNvSpPr/>
          <p:nvPr/>
        </p:nvSpPr>
        <p:spPr>
          <a:xfrm>
            <a:off x="2895600" y="3048000"/>
            <a:ext cx="6248400" cy="4401205"/>
          </a:xfrm>
          <a:prstGeom prst="rect">
            <a:avLst/>
          </a:prstGeom>
        </p:spPr>
        <p:txBody>
          <a:bodyPr wrap="square">
            <a:spAutoFit/>
          </a:bodyPr>
          <a:lstStyle/>
          <a:p>
            <a:pPr marL="285750" indent="-285750">
              <a:buFont typeface="Arial" panose="020B0604020202020204" pitchFamily="34" charset="0"/>
              <a:buChar char="•"/>
            </a:pPr>
            <a:r>
              <a:rPr lang="en-IN" sz="3600" dirty="0">
                <a:latin typeface="medium-content-serif-font"/>
              </a:rPr>
              <a:t>With added layers, the architecture adapts to the High-Level features as well, giving us a network which has the wholesome understanding of images in the </a:t>
            </a:r>
            <a:r>
              <a:rPr lang="en-IN" sz="3600" dirty="0" smtClean="0">
                <a:latin typeface="medium-content-serif-font"/>
              </a:rPr>
              <a:t>dataset</a:t>
            </a:r>
            <a:endParaRPr lang="en-IN" sz="3600" dirty="0">
              <a:latin typeface="medium-content-serif-font"/>
            </a:endParaRPr>
          </a:p>
          <a:p>
            <a:pPr marL="285750" indent="-285750">
              <a:buFont typeface="Arial" panose="020B0604020202020204" pitchFamily="34" charset="0"/>
              <a:buChar char="•"/>
            </a:pPr>
            <a:endParaRPr lang="en-IN" sz="2800" dirty="0"/>
          </a:p>
        </p:txBody>
      </p:sp>
    </p:spTree>
    <p:extLst>
      <p:ext uri="{BB962C8B-B14F-4D97-AF65-F5344CB8AC3E}">
        <p14:creationId xmlns:p14="http://schemas.microsoft.com/office/powerpoint/2010/main" xmlns="" val="8506677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AutoShape 2" descr="https://qph.fs.quoracdn.net/main-qimg-a94bd94441aab9f932a9f055389d26d9.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2195" name="Picture 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3962400" y="5334000"/>
            <a:ext cx="5181600" cy="1077218"/>
          </a:xfrm>
          <a:prstGeom prst="rect">
            <a:avLst/>
          </a:prstGeom>
          <a:noFill/>
        </p:spPr>
        <p:txBody>
          <a:bodyPr wrap="square" rtlCol="0">
            <a:spAutoFit/>
          </a:bodyPr>
          <a:lstStyle/>
          <a:p>
            <a:r>
              <a:rPr lang="en-US" sz="3200" dirty="0" smtClean="0">
                <a:solidFill>
                  <a:schemeClr val="bg1"/>
                </a:solidFill>
              </a:rPr>
              <a:t>What do we identify this picture with ?</a:t>
            </a:r>
            <a:endParaRPr lang="en-US" sz="3200" dirty="0">
              <a:solidFill>
                <a:schemeClr val="bg1"/>
              </a:solidFill>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r>
              <a:rPr lang="en-US" sz="2800" b="1" dirty="0" smtClean="0">
                <a:solidFill>
                  <a:srgbClr val="FF0000"/>
                </a:solidFill>
              </a:rPr>
              <a:t>“</a:t>
            </a:r>
            <a:r>
              <a:rPr lang="en-US" sz="3200" b="1" dirty="0" smtClean="0">
                <a:solidFill>
                  <a:srgbClr val="FF0000"/>
                </a:solidFill>
              </a:rPr>
              <a:t>flying bird with sun and sea in the background”. </a:t>
            </a:r>
          </a:p>
          <a:p>
            <a:endParaRPr lang="en-US" sz="2800" b="1" dirty="0" smtClean="0"/>
          </a:p>
          <a:p>
            <a:r>
              <a:rPr lang="en-US" sz="2800" b="1" dirty="0" smtClean="0"/>
              <a:t>We make this identification based on the whole scene .</a:t>
            </a:r>
          </a:p>
          <a:p>
            <a:r>
              <a:rPr lang="en-US" sz="2800" b="1" dirty="0" smtClean="0"/>
              <a:t> We do not separately look at the sun, bird, sea and then try to classify the image.</a:t>
            </a:r>
          </a:p>
          <a:p>
            <a:endParaRPr lang="en-US" sz="2800" b="1" dirty="0" smtClean="0"/>
          </a:p>
          <a:p>
            <a:r>
              <a:rPr lang="en-US" sz="2800" b="1" dirty="0" smtClean="0"/>
              <a:t>In CNNS first layer might detect edges in the image, second layer might detect curves present in the bird, third layer might detect the whole bird. After detecting these features, they can be combined to make a meaningful classification of the image.</a:t>
            </a:r>
          </a:p>
          <a:p>
            <a:endParaRPr lang="en-US" sz="2800" b="1" dirty="0" smtClean="0"/>
          </a:p>
          <a:p>
            <a:r>
              <a:rPr lang="en-US" sz="2800" b="1" dirty="0" err="1" smtClean="0">
                <a:solidFill>
                  <a:srgbClr val="FF0000"/>
                </a:solidFill>
              </a:rPr>
              <a:t>Minimising</a:t>
            </a:r>
            <a:r>
              <a:rPr lang="en-US" sz="2800" b="1" dirty="0" smtClean="0">
                <a:solidFill>
                  <a:srgbClr val="FF0000"/>
                </a:solidFill>
              </a:rPr>
              <a:t> this gap between high level representations ( interpreted by humans ) and low level features ( detected by algorithms ) is the main objective in object detection problems.</a:t>
            </a:r>
            <a:endParaRPr lang="en-US" sz="28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78751"/>
          </a:xfrm>
          <a:prstGeom prst="rect">
            <a:avLst/>
          </a:prstGeom>
        </p:spPr>
        <p:txBody>
          <a:bodyPr wrap="square">
            <a:spAutoFit/>
          </a:bodyPr>
          <a:lstStyle/>
          <a:p>
            <a:r>
              <a:rPr lang="en-US" sz="3600" b="1" dirty="0" smtClean="0">
                <a:solidFill>
                  <a:srgbClr val="FF0000"/>
                </a:solidFill>
              </a:rPr>
              <a:t>Smaller filters </a:t>
            </a:r>
            <a:r>
              <a:rPr lang="en-US" sz="3600" b="1" dirty="0" smtClean="0"/>
              <a:t>collect </a:t>
            </a:r>
            <a:r>
              <a:rPr lang="en-US" sz="3600" b="1" dirty="0" smtClean="0">
                <a:solidFill>
                  <a:srgbClr val="FF0000"/>
                </a:solidFill>
              </a:rPr>
              <a:t>local information</a:t>
            </a:r>
            <a:r>
              <a:rPr lang="en-US" sz="3600" b="1" dirty="0" smtClean="0"/>
              <a:t>, </a:t>
            </a:r>
            <a:r>
              <a:rPr lang="en-US" sz="3600" b="1" dirty="0" smtClean="0">
                <a:solidFill>
                  <a:srgbClr val="FF0000"/>
                </a:solidFill>
              </a:rPr>
              <a:t>bigger filters </a:t>
            </a:r>
            <a:r>
              <a:rPr lang="en-US" sz="3600" b="1" dirty="0" smtClean="0"/>
              <a:t> collect </a:t>
            </a:r>
            <a:r>
              <a:rPr lang="en-US" sz="3600" b="1" dirty="0" smtClean="0">
                <a:solidFill>
                  <a:srgbClr val="FF0000"/>
                </a:solidFill>
              </a:rPr>
              <a:t>global, high-level</a:t>
            </a:r>
            <a:r>
              <a:rPr lang="en-US" sz="3600" b="1" dirty="0" smtClean="0"/>
              <a:t> information.</a:t>
            </a:r>
          </a:p>
          <a:p>
            <a:endParaRPr lang="en-US" sz="3600" b="1" dirty="0" smtClean="0"/>
          </a:p>
          <a:p>
            <a:r>
              <a:rPr lang="en-US" sz="3600" b="1" dirty="0" smtClean="0"/>
              <a:t>In general,  we use filters with </a:t>
            </a:r>
            <a:r>
              <a:rPr lang="en-US" sz="3600" b="1" dirty="0" smtClean="0">
                <a:solidFill>
                  <a:srgbClr val="FF0000"/>
                </a:solidFill>
              </a:rPr>
              <a:t>odd sizes</a:t>
            </a:r>
          </a:p>
          <a:p>
            <a:endParaRPr lang="en-US" sz="3600" b="1" dirty="0" smtClean="0"/>
          </a:p>
          <a:p>
            <a:r>
              <a:rPr lang="en-US" sz="3600" b="1" dirty="0" smtClean="0"/>
              <a:t>The ultimate genius of the CNN is the network's ability to </a:t>
            </a:r>
            <a:r>
              <a:rPr lang="en-US" sz="3600" b="1" dirty="0" smtClean="0">
                <a:solidFill>
                  <a:srgbClr val="FF0000"/>
                </a:solidFill>
              </a:rPr>
              <a:t>automatically discover and learn its own discriminative features</a:t>
            </a:r>
            <a:r>
              <a:rPr lang="en-US" sz="3600" b="1" dirty="0" smtClean="0"/>
              <a:t>. </a:t>
            </a:r>
          </a:p>
          <a:p>
            <a:endParaRPr lang="en-US" sz="3600" b="1" dirty="0" smtClean="0"/>
          </a:p>
          <a:p>
            <a:r>
              <a:rPr lang="en-US" sz="2800" b="1" dirty="0" smtClean="0"/>
              <a:t>The </a:t>
            </a:r>
            <a:r>
              <a:rPr lang="en-US" sz="3600" b="1" dirty="0" smtClean="0">
                <a:solidFill>
                  <a:srgbClr val="FF0000"/>
                </a:solidFill>
              </a:rPr>
              <a:t>downside of CNNS is the large amounts of training samples </a:t>
            </a:r>
            <a:r>
              <a:rPr lang="en-US" sz="3200" b="1" dirty="0" smtClean="0"/>
              <a:t>to give a better &amp; more precise output</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o.medium.com/max/1576/1*aBdPBGAeta-_AM4aEyqeTQ.jpeg"/>
          <p:cNvPicPr>
            <a:picLocks noChangeAspect="1" noChangeArrowheads="1"/>
          </p:cNvPicPr>
          <p:nvPr/>
        </p:nvPicPr>
        <p:blipFill>
          <a:blip r:embed="rId2" cstate="print"/>
          <a:srcRect/>
          <a:stretch>
            <a:fillRect/>
          </a:stretch>
        </p:blipFill>
        <p:spPr bwMode="auto">
          <a:xfrm>
            <a:off x="0" y="0"/>
            <a:ext cx="9144000" cy="4648200"/>
          </a:xfrm>
          <a:prstGeom prst="rect">
            <a:avLst/>
          </a:prstGeom>
          <a:noFill/>
        </p:spPr>
      </p:pic>
      <p:sp>
        <p:nvSpPr>
          <p:cNvPr id="3" name="TextBox 2"/>
          <p:cNvSpPr txBox="1"/>
          <p:nvPr/>
        </p:nvSpPr>
        <p:spPr>
          <a:xfrm>
            <a:off x="0" y="4648200"/>
            <a:ext cx="9144000" cy="2677656"/>
          </a:xfrm>
          <a:prstGeom prst="rect">
            <a:avLst/>
          </a:prstGeom>
          <a:noFill/>
        </p:spPr>
        <p:txBody>
          <a:bodyPr wrap="square" rtlCol="0">
            <a:spAutoFit/>
          </a:bodyPr>
          <a:lstStyle/>
          <a:p>
            <a:r>
              <a:rPr lang="en-US" sz="2800" dirty="0" smtClean="0"/>
              <a:t>What kernel sizes you suggest for these three pictures where The area occupied by the dog is different in each image?</a:t>
            </a:r>
          </a:p>
          <a:p>
            <a:endParaRPr lang="en-US" sz="2800" b="1" dirty="0" smtClean="0"/>
          </a:p>
          <a:p>
            <a:r>
              <a:rPr lang="en-US" sz="2800" b="1" dirty="0" smtClean="0"/>
              <a:t>Salient parts</a:t>
            </a:r>
            <a:r>
              <a:rPr lang="en-US" sz="2800" dirty="0" smtClean="0"/>
              <a:t> in the image can have extremely </a:t>
            </a:r>
            <a:r>
              <a:rPr lang="en-US" sz="2800" b="1" dirty="0" smtClean="0"/>
              <a:t>large variation</a:t>
            </a:r>
            <a:r>
              <a:rPr lang="en-US" sz="2800" dirty="0" smtClean="0"/>
              <a:t> in size. </a:t>
            </a:r>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7618" name="Picture 2" descr="https://miro.medium.com/max/1576/1*aBdPBGAeta-_AM4aEyqeTQ.jpeg"/>
          <p:cNvPicPr>
            <a:picLocks noChangeAspect="1" noChangeArrowheads="1"/>
          </p:cNvPicPr>
          <p:nvPr/>
        </p:nvPicPr>
        <p:blipFill>
          <a:blip r:embed="rId2" cstate="print"/>
          <a:srcRect/>
          <a:stretch>
            <a:fillRect/>
          </a:stretch>
        </p:blipFill>
        <p:spPr bwMode="auto">
          <a:xfrm>
            <a:off x="0" y="0"/>
            <a:ext cx="9144000" cy="4252889"/>
          </a:xfrm>
          <a:prstGeom prst="rect">
            <a:avLst/>
          </a:prstGeom>
          <a:noFill/>
        </p:spPr>
      </p:pic>
      <p:sp>
        <p:nvSpPr>
          <p:cNvPr id="4" name="Rectangle 3"/>
          <p:cNvSpPr/>
          <p:nvPr/>
        </p:nvSpPr>
        <p:spPr>
          <a:xfrm>
            <a:off x="0" y="4180344"/>
            <a:ext cx="9144000" cy="2677656"/>
          </a:xfrm>
          <a:prstGeom prst="rect">
            <a:avLst/>
          </a:prstGeom>
        </p:spPr>
        <p:txBody>
          <a:bodyPr wrap="square">
            <a:spAutoFit/>
          </a:bodyPr>
          <a:lstStyle/>
          <a:p>
            <a:r>
              <a:rPr lang="en-US" sz="2800" dirty="0" smtClean="0"/>
              <a:t>Choosing the </a:t>
            </a:r>
            <a:r>
              <a:rPr lang="en-US" sz="2800" b="1" dirty="0" smtClean="0"/>
              <a:t>right kernel size</a:t>
            </a:r>
            <a:r>
              <a:rPr lang="en-US" sz="2800" dirty="0" smtClean="0"/>
              <a:t> for the convolution operation  is important.</a:t>
            </a:r>
          </a:p>
          <a:p>
            <a:r>
              <a:rPr lang="en-US" sz="2800" dirty="0" smtClean="0"/>
              <a:t> </a:t>
            </a:r>
            <a:r>
              <a:rPr lang="en-US" sz="2800" b="1" dirty="0" smtClean="0"/>
              <a:t>Larger kernel</a:t>
            </a:r>
            <a:r>
              <a:rPr lang="en-US" sz="2800" dirty="0" smtClean="0"/>
              <a:t> is preferred for information that is distributed more </a:t>
            </a:r>
            <a:r>
              <a:rPr lang="en-US" sz="2800" b="1" dirty="0" smtClean="0"/>
              <a:t>globally</a:t>
            </a:r>
            <a:endParaRPr lang="en-US" sz="2800" dirty="0" smtClean="0"/>
          </a:p>
          <a:p>
            <a:r>
              <a:rPr lang="en-US" sz="2800" dirty="0" smtClean="0"/>
              <a:t> </a:t>
            </a:r>
            <a:r>
              <a:rPr lang="en-US" sz="2800" b="1" dirty="0" smtClean="0"/>
              <a:t>Smaller kernel</a:t>
            </a:r>
            <a:r>
              <a:rPr lang="en-US" sz="2800" dirty="0" smtClean="0"/>
              <a:t> is preferred for information that is distributed more</a:t>
            </a:r>
            <a:r>
              <a:rPr lang="en-US" sz="2800" b="1" dirty="0" smtClean="0"/>
              <a:t> locally.</a:t>
            </a:r>
            <a:endParaRPr 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67618"/>
                                        </p:tgtEl>
                                        <p:attrNameLst>
                                          <p:attrName>style.visibility</p:attrName>
                                        </p:attrNameLst>
                                      </p:cBhvr>
                                      <p:to>
                                        <p:strVal val="visible"/>
                                      </p:to>
                                    </p:set>
                                    <p:anim calcmode="lin" valueType="num">
                                      <p:cBhvr additive="base">
                                        <p:cTn id="7" dur="500" fill="hold"/>
                                        <p:tgtEl>
                                          <p:spTgt spid="3567618"/>
                                        </p:tgtEl>
                                        <p:attrNameLst>
                                          <p:attrName>ppt_x</p:attrName>
                                        </p:attrNameLst>
                                      </p:cBhvr>
                                      <p:tavLst>
                                        <p:tav tm="0">
                                          <p:val>
                                            <p:strVal val="#ppt_x"/>
                                          </p:val>
                                        </p:tav>
                                        <p:tav tm="100000">
                                          <p:val>
                                            <p:strVal val="#ppt_x"/>
                                          </p:val>
                                        </p:tav>
                                      </p:tavLst>
                                    </p:anim>
                                    <p:anim calcmode="lin" valueType="num">
                                      <p:cBhvr additive="base">
                                        <p:cTn id="8" dur="500" fill="hold"/>
                                        <p:tgtEl>
                                          <p:spTgt spid="35676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9144000" cy="1077218"/>
          </a:xfrm>
          <a:prstGeom prst="rect">
            <a:avLst/>
          </a:prstGeom>
          <a:noFill/>
        </p:spPr>
        <p:txBody>
          <a:bodyPr wrap="square" rtlCol="0">
            <a:spAutoFit/>
          </a:bodyPr>
          <a:lstStyle/>
          <a:p>
            <a:r>
              <a:rPr lang="en-US" sz="3200" dirty="0" smtClean="0"/>
              <a:t>Show the positioning of kernels on image to get in convolved image -8</a:t>
            </a:r>
            <a:endParaRPr lang="en-US" sz="3200" dirty="0"/>
          </a:p>
        </p:txBody>
      </p:sp>
      <p:pic>
        <p:nvPicPr>
          <p:cNvPr id="5364738" name="Picture 2"/>
          <p:cNvPicPr>
            <a:picLocks noChangeAspect="1" noChangeArrowheads="1"/>
          </p:cNvPicPr>
          <p:nvPr/>
        </p:nvPicPr>
        <p:blipFill>
          <a:blip r:embed="rId2" cstate="print"/>
          <a:srcRect/>
          <a:stretch>
            <a:fillRect/>
          </a:stretch>
        </p:blipFill>
        <p:spPr bwMode="auto">
          <a:xfrm>
            <a:off x="0" y="1905000"/>
            <a:ext cx="1924050" cy="33528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2619375" y="1276350"/>
            <a:ext cx="6524625" cy="5581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64738"/>
                                        </p:tgtEl>
                                        <p:attrNameLst>
                                          <p:attrName>style.visibility</p:attrName>
                                        </p:attrNameLst>
                                      </p:cBhvr>
                                      <p:to>
                                        <p:strVal val="visible"/>
                                      </p:to>
                                    </p:set>
                                    <p:anim calcmode="lin" valueType="num">
                                      <p:cBhvr additive="base">
                                        <p:cTn id="13" dur="500" fill="hold"/>
                                        <p:tgtEl>
                                          <p:spTgt spid="5364738"/>
                                        </p:tgtEl>
                                        <p:attrNameLst>
                                          <p:attrName>ppt_x</p:attrName>
                                        </p:attrNameLst>
                                      </p:cBhvr>
                                      <p:tavLst>
                                        <p:tav tm="0">
                                          <p:val>
                                            <p:strVal val="#ppt_x"/>
                                          </p:val>
                                        </p:tav>
                                        <p:tav tm="100000">
                                          <p:val>
                                            <p:strVal val="#ppt_x"/>
                                          </p:val>
                                        </p:tav>
                                      </p:tavLst>
                                    </p:anim>
                                    <p:anim calcmode="lin" valueType="num">
                                      <p:cBhvr additive="base">
                                        <p:cTn id="14" dur="500" fill="hold"/>
                                        <p:tgtEl>
                                          <p:spTgt spid="53647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802" name="Picture 2"/>
          <p:cNvPicPr>
            <a:picLocks noChangeAspect="1" noChangeArrowheads="1"/>
          </p:cNvPicPr>
          <p:nvPr/>
        </p:nvPicPr>
        <p:blipFill>
          <a:blip r:embed="rId2" cstate="print"/>
          <a:srcRect/>
          <a:stretch>
            <a:fillRect/>
          </a:stretch>
        </p:blipFill>
        <p:spPr bwMode="auto">
          <a:xfrm>
            <a:off x="100013" y="0"/>
            <a:ext cx="8943975" cy="7096125"/>
          </a:xfrm>
          <a:prstGeom prst="rect">
            <a:avLst/>
          </a:prstGeom>
          <a:noFill/>
          <a:ln w="9525">
            <a:noFill/>
            <a:miter lim="800000"/>
            <a:headEnd/>
            <a:tailEnd/>
          </a:ln>
        </p:spPr>
      </p:pic>
      <p:sp>
        <p:nvSpPr>
          <p:cNvPr id="3" name="TextBox 2"/>
          <p:cNvSpPr txBox="1"/>
          <p:nvPr/>
        </p:nvSpPr>
        <p:spPr>
          <a:xfrm>
            <a:off x="6705600" y="2743200"/>
            <a:ext cx="2133600" cy="1569660"/>
          </a:xfrm>
          <a:prstGeom prst="rect">
            <a:avLst/>
          </a:prstGeom>
          <a:noFill/>
        </p:spPr>
        <p:txBody>
          <a:bodyPr wrap="square" rtlCol="0">
            <a:spAutoFit/>
          </a:bodyPr>
          <a:lstStyle/>
          <a:p>
            <a:r>
              <a:rPr lang="en-US" sz="2400" b="1" dirty="0" smtClean="0"/>
              <a:t>[-2-2]+</a:t>
            </a:r>
          </a:p>
          <a:p>
            <a:r>
              <a:rPr lang="en-US" sz="2400" b="1" dirty="0" smtClean="0"/>
              <a:t> [ -2+1-2] +</a:t>
            </a:r>
          </a:p>
          <a:p>
            <a:r>
              <a:rPr lang="en-US" sz="2400" b="1" dirty="0" smtClean="0"/>
              <a:t>[2-1-1-1] + 0(bias)= -8</a:t>
            </a:r>
            <a:endParaRPr lang="en-US" sz="2400" b="1" dirty="0"/>
          </a:p>
        </p:txBody>
      </p:sp>
      <p:sp>
        <p:nvSpPr>
          <p:cNvPr id="5" name="TextBox 4"/>
          <p:cNvSpPr txBox="1"/>
          <p:nvPr/>
        </p:nvSpPr>
        <p:spPr>
          <a:xfrm>
            <a:off x="4038600" y="5257800"/>
            <a:ext cx="6248400" cy="1815882"/>
          </a:xfrm>
          <a:prstGeom prst="rect">
            <a:avLst/>
          </a:prstGeom>
          <a:noFill/>
        </p:spPr>
        <p:txBody>
          <a:bodyPr wrap="square" rtlCol="0">
            <a:spAutoFit/>
          </a:bodyPr>
          <a:lstStyle/>
          <a:p>
            <a:r>
              <a:rPr lang="en-US" sz="2800" dirty="0" smtClean="0"/>
              <a:t>Number of parameters/weights ??</a:t>
            </a:r>
          </a:p>
          <a:p>
            <a:r>
              <a:rPr lang="en-US" sz="2800" dirty="0" smtClean="0"/>
              <a:t>54</a:t>
            </a:r>
          </a:p>
          <a:p>
            <a:r>
              <a:rPr lang="en-US" sz="2800" dirty="0" smtClean="0"/>
              <a:t>[FxFxD</a:t>
            </a:r>
            <a:r>
              <a:rPr lang="en-US" sz="2800" baseline="-25000" dirty="0" smtClean="0"/>
              <a:t>1</a:t>
            </a:r>
            <a:r>
              <a:rPr lang="en-US" sz="2800" dirty="0" smtClean="0"/>
              <a:t> ]</a:t>
            </a:r>
            <a:r>
              <a:rPr lang="en-US" sz="2800" dirty="0" err="1" smtClean="0"/>
              <a:t>xK</a:t>
            </a:r>
            <a:endParaRPr lang="en-US" sz="2800" dirty="0" smtClean="0"/>
          </a:p>
          <a:p>
            <a:r>
              <a:rPr lang="en-US" sz="2800" dirty="0" smtClean="0"/>
              <a:t>[(3x3)x3]x2=54</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1"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1" nodeType="with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anim calcmode="lin" valueType="num">
                                      <p:cBhvr additive="base">
                                        <p:cTn id="4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1"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 calcmode="lin" valueType="num">
                                      <p:cBhvr additive="base">
                                        <p:cTn id="4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1"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anim calcmode="lin" valueType="num">
                                      <p:cBhvr additive="base">
                                        <p:cTn id="4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5"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cstate="print">
            <a:lum bright="-18000"/>
          </a:blip>
          <a:srcRect/>
          <a:stretch>
            <a:fillRect/>
          </a:stretch>
        </p:blipFill>
        <p:spPr bwMode="auto">
          <a:xfrm>
            <a:off x="0" y="1"/>
            <a:ext cx="9144000" cy="6857999"/>
          </a:xfrm>
          <a:prstGeom prst="rect">
            <a:avLst/>
          </a:prstGeom>
          <a:noFill/>
          <a:ln w="9525">
            <a:noFill/>
            <a:miter lim="800000"/>
            <a:headEnd/>
            <a:tailEnd/>
          </a:ln>
        </p:spPr>
      </p:pic>
    </p:spTree>
    <p:extLst>
      <p:ext uri="{BB962C8B-B14F-4D97-AF65-F5344CB8AC3E}">
        <p14:creationId xmlns:p14="http://schemas.microsoft.com/office/powerpoint/2010/main" xmlns="" val="42946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1"/>
                                        </p:tgtEl>
                                        <p:attrNameLst>
                                          <p:attrName>style.visibility</p:attrName>
                                        </p:attrNameLst>
                                      </p:cBhvr>
                                      <p:to>
                                        <p:strVal val="visible"/>
                                      </p:to>
                                    </p:set>
                                    <p:anim calcmode="lin" valueType="num">
                                      <p:cBhvr additive="base">
                                        <p:cTn id="7" dur="500" fill="hold"/>
                                        <p:tgtEl>
                                          <p:spTgt spid="76801"/>
                                        </p:tgtEl>
                                        <p:attrNameLst>
                                          <p:attrName>ppt_x</p:attrName>
                                        </p:attrNameLst>
                                      </p:cBhvr>
                                      <p:tavLst>
                                        <p:tav tm="0">
                                          <p:val>
                                            <p:strVal val="#ppt_x"/>
                                          </p:val>
                                        </p:tav>
                                        <p:tav tm="100000">
                                          <p:val>
                                            <p:strVal val="#ppt_x"/>
                                          </p:val>
                                        </p:tav>
                                      </p:tavLst>
                                    </p:anim>
                                    <p:anim calcmode="lin" valueType="num">
                                      <p:cBhvr additive="base">
                                        <p:cTn id="8" dur="500" fill="hold"/>
                                        <p:tgtEl>
                                          <p:spTgt spid="76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49019"/>
            <a:ext cx="9144000" cy="5324535"/>
          </a:xfrm>
          <a:prstGeom prst="rect">
            <a:avLst/>
          </a:prstGeom>
        </p:spPr>
        <p:txBody>
          <a:bodyPr wrap="square">
            <a:spAutoFit/>
          </a:bodyPr>
          <a:lstStyle/>
          <a:p>
            <a:r>
              <a:rPr lang="en-US" sz="2400" b="1" dirty="0" smtClean="0">
                <a:solidFill>
                  <a:srgbClr val="FF0000"/>
                </a:solidFill>
              </a:rPr>
              <a:t>No. of Parameters = (F x F x in-depth) x  number of filters</a:t>
            </a:r>
          </a:p>
          <a:p>
            <a:r>
              <a:rPr lang="en-US" sz="2400" b="1" dirty="0" smtClean="0"/>
              <a:t>                                           = (5x5x3)x10 =750</a:t>
            </a:r>
          </a:p>
          <a:p>
            <a:r>
              <a:rPr lang="en-US" sz="2400" b="1" dirty="0" smtClean="0"/>
              <a:t>No. of parameters =</a:t>
            </a:r>
          </a:p>
          <a:p>
            <a:r>
              <a:rPr lang="en-US" sz="2400" b="1" dirty="0" smtClean="0"/>
              <a:t> Input-depth x output-depth(=no. of filters) x  Filter size</a:t>
            </a:r>
          </a:p>
          <a:p>
            <a:r>
              <a:rPr lang="en-US" sz="2400" b="1" dirty="0" smtClean="0"/>
              <a:t>                                  = 3 x 10 x 5 x 5 =750</a:t>
            </a:r>
          </a:p>
          <a:p>
            <a:endParaRPr lang="en-US" sz="2400" b="1" dirty="0" smtClean="0"/>
          </a:p>
          <a:p>
            <a:r>
              <a:rPr lang="en-US" sz="2400" b="1" dirty="0" smtClean="0"/>
              <a:t>If bias is there( one bias for each filter)</a:t>
            </a:r>
          </a:p>
          <a:p>
            <a:r>
              <a:rPr lang="en-US" sz="2400" b="1" dirty="0" smtClean="0">
                <a:solidFill>
                  <a:srgbClr val="FF0000"/>
                </a:solidFill>
              </a:rPr>
              <a:t>No. of Parameters = [F x F x in-depth + 1] x number of filters</a:t>
            </a:r>
          </a:p>
          <a:p>
            <a:r>
              <a:rPr lang="en-US" sz="2400" b="1" dirty="0" smtClean="0">
                <a:solidFill>
                  <a:srgbClr val="FF0000"/>
                </a:solidFill>
              </a:rPr>
              <a:t>                                   = [5x5x3 + 1]x10 =760</a:t>
            </a:r>
          </a:p>
          <a:p>
            <a:r>
              <a:rPr lang="en-US" sz="2400" b="1" dirty="0" smtClean="0"/>
              <a:t>No. of parameters</a:t>
            </a:r>
          </a:p>
          <a:p>
            <a:r>
              <a:rPr lang="en-US" sz="2400" b="1" dirty="0" smtClean="0"/>
              <a:t> =( In-depth x Filter size + 1)x out-depth (no. of filters)</a:t>
            </a:r>
          </a:p>
          <a:p>
            <a:r>
              <a:rPr lang="en-US" sz="2400" b="1" dirty="0" smtClean="0"/>
              <a:t>                                   = ( 3 x 5 x 5 + 1) x10 = 760</a:t>
            </a:r>
          </a:p>
          <a:p>
            <a:endParaRPr lang="en-US" sz="2400" b="1" dirty="0" smtClean="0"/>
          </a:p>
          <a:p>
            <a:endParaRPr lang="en-US" sz="2800" b="1" dirty="0" smtClean="0">
              <a:solidFill>
                <a:srgbClr val="FF0000"/>
              </a:solidFill>
            </a:endParaRPr>
          </a:p>
        </p:txBody>
      </p:sp>
      <p:pic>
        <p:nvPicPr>
          <p:cNvPr id="4435970" name="Picture 2"/>
          <p:cNvPicPr>
            <a:picLocks noChangeAspect="1" noChangeArrowheads="1"/>
          </p:cNvPicPr>
          <p:nvPr/>
        </p:nvPicPr>
        <p:blipFill>
          <a:blip r:embed="rId2" cstate="print"/>
          <a:srcRect/>
          <a:stretch>
            <a:fillRect/>
          </a:stretch>
        </p:blipFill>
        <p:spPr bwMode="auto">
          <a:xfrm>
            <a:off x="0" y="0"/>
            <a:ext cx="8829675" cy="21907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35970"/>
                                        </p:tgtEl>
                                        <p:attrNameLst>
                                          <p:attrName>style.visibility</p:attrName>
                                        </p:attrNameLst>
                                      </p:cBhvr>
                                      <p:to>
                                        <p:strVal val="visible"/>
                                      </p:to>
                                    </p:set>
                                    <p:anim calcmode="lin" valueType="num">
                                      <p:cBhvr additive="base">
                                        <p:cTn id="7" dur="500" fill="hold"/>
                                        <p:tgtEl>
                                          <p:spTgt spid="4435970"/>
                                        </p:tgtEl>
                                        <p:attrNameLst>
                                          <p:attrName>ppt_x</p:attrName>
                                        </p:attrNameLst>
                                      </p:cBhvr>
                                      <p:tavLst>
                                        <p:tav tm="0">
                                          <p:val>
                                            <p:strVal val="#ppt_x"/>
                                          </p:val>
                                        </p:tav>
                                        <p:tav tm="100000">
                                          <p:val>
                                            <p:strVal val="#ppt_x"/>
                                          </p:val>
                                        </p:tav>
                                      </p:tavLst>
                                    </p:anim>
                                    <p:anim calcmode="lin" valueType="num">
                                      <p:cBhvr additive="base">
                                        <p:cTn id="8" dur="500" fill="hold"/>
                                        <p:tgtEl>
                                          <p:spTgt spid="44359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r>
              <a:rPr lang="en-US" sz="4000" b="1" dirty="0" err="1" smtClean="0">
                <a:solidFill>
                  <a:srgbClr val="FF0000"/>
                </a:solidFill>
              </a:rPr>
              <a:t>Hyperparameters</a:t>
            </a:r>
            <a:r>
              <a:rPr lang="en-US" sz="4000" b="1" dirty="0" smtClean="0">
                <a:solidFill>
                  <a:srgbClr val="FF0000"/>
                </a:solidFill>
              </a:rPr>
              <a:t> </a:t>
            </a:r>
            <a:r>
              <a:rPr lang="en-US" sz="4000" b="1" dirty="0" smtClean="0"/>
              <a:t>controlling the size of the output volume – </a:t>
            </a:r>
          </a:p>
          <a:p>
            <a:endParaRPr lang="en-US" sz="3600" b="1" dirty="0" smtClean="0"/>
          </a:p>
          <a:p>
            <a:r>
              <a:rPr lang="en-US" sz="3600" b="1" dirty="0" smtClean="0">
                <a:solidFill>
                  <a:srgbClr val="FF0000"/>
                </a:solidFill>
              </a:rPr>
              <a:t>-Depth</a:t>
            </a:r>
            <a:r>
              <a:rPr lang="en-US" sz="3600" b="1" dirty="0" smtClean="0"/>
              <a:t>: no of filters, each learning to look for something different in the input. </a:t>
            </a:r>
          </a:p>
          <a:p>
            <a:endParaRPr lang="en-US" sz="3600" b="1" dirty="0" smtClean="0">
              <a:solidFill>
                <a:srgbClr val="FF0000"/>
              </a:solidFill>
            </a:endParaRPr>
          </a:p>
          <a:p>
            <a:r>
              <a:rPr lang="en-US" sz="3600" b="1" dirty="0" smtClean="0">
                <a:solidFill>
                  <a:srgbClr val="FF0000"/>
                </a:solidFill>
              </a:rPr>
              <a:t>-Size of filter/kernel</a:t>
            </a:r>
          </a:p>
          <a:p>
            <a:endParaRPr lang="en-US" sz="3600" b="1" dirty="0" smtClean="0"/>
          </a:p>
          <a:p>
            <a:r>
              <a:rPr lang="en-US" sz="3600" b="1" dirty="0" smtClean="0"/>
              <a:t>– the </a:t>
            </a:r>
            <a:r>
              <a:rPr lang="en-US" sz="3600" b="1" dirty="0" smtClean="0">
                <a:solidFill>
                  <a:srgbClr val="FF0000"/>
                </a:solidFill>
              </a:rPr>
              <a:t>stride</a:t>
            </a:r>
            <a:r>
              <a:rPr lang="en-US" sz="3600" b="1" dirty="0" smtClean="0"/>
              <a:t> with which we slide the filter. </a:t>
            </a:r>
          </a:p>
          <a:p>
            <a:endParaRPr lang="en-US" sz="3600" b="1" dirty="0" smtClean="0"/>
          </a:p>
          <a:p>
            <a:r>
              <a:rPr lang="en-US" sz="3600" b="1" dirty="0" smtClean="0"/>
              <a:t>– </a:t>
            </a:r>
            <a:r>
              <a:rPr lang="en-US" sz="3600" b="1" dirty="0" smtClean="0">
                <a:solidFill>
                  <a:srgbClr val="FF0000"/>
                </a:solidFill>
              </a:rPr>
              <a:t>padding</a:t>
            </a:r>
            <a:r>
              <a:rPr lang="en-US" sz="3600" b="1" dirty="0" smtClean="0"/>
              <a:t> the input volume with zeros around the border. </a:t>
            </a:r>
            <a:endParaRPr lang="en-US" sz="3600" b="1"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22" name="Picture 2"/>
          <p:cNvPicPr>
            <a:picLocks noChangeAspect="1" noChangeArrowheads="1"/>
          </p:cNvPicPr>
          <p:nvPr/>
        </p:nvPicPr>
        <p:blipFill>
          <a:blip r:embed="rId2" cstate="print"/>
          <a:srcRect/>
          <a:stretch>
            <a:fillRect/>
          </a:stretch>
        </p:blipFill>
        <p:spPr bwMode="auto">
          <a:xfrm>
            <a:off x="304800" y="0"/>
            <a:ext cx="6172200" cy="3341107"/>
          </a:xfrm>
          <a:prstGeom prst="rect">
            <a:avLst/>
          </a:prstGeom>
          <a:noFill/>
          <a:ln w="9525">
            <a:noFill/>
            <a:miter lim="800000"/>
            <a:headEnd/>
            <a:tailEnd/>
          </a:ln>
        </p:spPr>
      </p:pic>
      <p:sp>
        <p:nvSpPr>
          <p:cNvPr id="3" name="TextBox 2"/>
          <p:cNvSpPr txBox="1"/>
          <p:nvPr/>
        </p:nvSpPr>
        <p:spPr>
          <a:xfrm>
            <a:off x="3200400" y="0"/>
            <a:ext cx="3276600" cy="830997"/>
          </a:xfrm>
          <a:prstGeom prst="rect">
            <a:avLst/>
          </a:prstGeom>
          <a:noFill/>
        </p:spPr>
        <p:txBody>
          <a:bodyPr wrap="square" rtlCol="0">
            <a:spAutoFit/>
          </a:bodyPr>
          <a:lstStyle/>
          <a:p>
            <a:r>
              <a:rPr lang="en-US" sz="2400" b="1" dirty="0" smtClean="0">
                <a:solidFill>
                  <a:srgbClr val="FF0000"/>
                </a:solidFill>
              </a:rPr>
              <a:t>DRAW Output Feature map,  S=1, P=0</a:t>
            </a:r>
            <a:endParaRPr lang="en-US" sz="2400" b="1" dirty="0">
              <a:solidFill>
                <a:srgbClr val="FF0000"/>
              </a:solidFill>
            </a:endParaRPr>
          </a:p>
        </p:txBody>
      </p:sp>
      <p:pic>
        <p:nvPicPr>
          <p:cNvPr id="4741123" name="Picture 3"/>
          <p:cNvPicPr>
            <a:picLocks noChangeAspect="1" noChangeArrowheads="1"/>
          </p:cNvPicPr>
          <p:nvPr/>
        </p:nvPicPr>
        <p:blipFill>
          <a:blip r:embed="rId3" cstate="print"/>
          <a:srcRect/>
          <a:stretch>
            <a:fillRect/>
          </a:stretch>
        </p:blipFill>
        <p:spPr bwMode="auto">
          <a:xfrm>
            <a:off x="6629400" y="381000"/>
            <a:ext cx="2286000" cy="2619375"/>
          </a:xfrm>
          <a:prstGeom prst="rect">
            <a:avLst/>
          </a:prstGeom>
          <a:noFill/>
          <a:ln w="9525">
            <a:noFill/>
            <a:miter lim="800000"/>
            <a:headEnd/>
            <a:tailEnd/>
          </a:ln>
        </p:spPr>
      </p:pic>
      <p:pic>
        <p:nvPicPr>
          <p:cNvPr id="4741124" name="Picture 4"/>
          <p:cNvPicPr>
            <a:picLocks noChangeAspect="1" noChangeArrowheads="1"/>
          </p:cNvPicPr>
          <p:nvPr/>
        </p:nvPicPr>
        <p:blipFill>
          <a:blip r:embed="rId4" cstate="print"/>
          <a:srcRect/>
          <a:stretch>
            <a:fillRect/>
          </a:stretch>
        </p:blipFill>
        <p:spPr bwMode="auto">
          <a:xfrm>
            <a:off x="0" y="3590925"/>
            <a:ext cx="6705600" cy="3267075"/>
          </a:xfrm>
          <a:prstGeom prst="rect">
            <a:avLst/>
          </a:prstGeom>
          <a:noFill/>
          <a:ln w="9525">
            <a:noFill/>
            <a:miter lim="800000"/>
            <a:headEnd/>
            <a:tailEnd/>
          </a:ln>
        </p:spPr>
      </p:pic>
      <p:pic>
        <p:nvPicPr>
          <p:cNvPr id="4741125" name="Picture 5"/>
          <p:cNvPicPr>
            <a:picLocks noChangeAspect="1" noChangeArrowheads="1"/>
          </p:cNvPicPr>
          <p:nvPr/>
        </p:nvPicPr>
        <p:blipFill>
          <a:blip r:embed="rId5" cstate="print"/>
          <a:srcRect/>
          <a:stretch>
            <a:fillRect/>
          </a:stretch>
        </p:blipFill>
        <p:spPr bwMode="auto">
          <a:xfrm>
            <a:off x="6477000" y="3457575"/>
            <a:ext cx="2352675" cy="3400425"/>
          </a:xfrm>
          <a:prstGeom prst="rect">
            <a:avLst/>
          </a:prstGeom>
          <a:noFill/>
          <a:ln w="9525">
            <a:noFill/>
            <a:miter lim="800000"/>
            <a:headEnd/>
            <a:tailEnd/>
          </a:ln>
        </p:spPr>
      </p:pic>
      <p:sp>
        <p:nvSpPr>
          <p:cNvPr id="7" name="TextBox 6"/>
          <p:cNvSpPr txBox="1"/>
          <p:nvPr/>
        </p:nvSpPr>
        <p:spPr>
          <a:xfrm>
            <a:off x="3429000" y="3657600"/>
            <a:ext cx="3276600" cy="830997"/>
          </a:xfrm>
          <a:prstGeom prst="rect">
            <a:avLst/>
          </a:prstGeom>
          <a:noFill/>
        </p:spPr>
        <p:txBody>
          <a:bodyPr wrap="square" rtlCol="0">
            <a:spAutoFit/>
          </a:bodyPr>
          <a:lstStyle/>
          <a:p>
            <a:r>
              <a:rPr lang="en-US" sz="2400" b="1" dirty="0" smtClean="0">
                <a:solidFill>
                  <a:srgbClr val="FF0000"/>
                </a:solidFill>
              </a:rPr>
              <a:t>DRAW Output Feature map,  S=1, P=0</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41122"/>
                                        </p:tgtEl>
                                        <p:attrNameLst>
                                          <p:attrName>style.visibility</p:attrName>
                                        </p:attrNameLst>
                                      </p:cBhvr>
                                      <p:to>
                                        <p:strVal val="visible"/>
                                      </p:to>
                                    </p:set>
                                    <p:anim calcmode="lin" valueType="num">
                                      <p:cBhvr additive="base">
                                        <p:cTn id="7" dur="500" fill="hold"/>
                                        <p:tgtEl>
                                          <p:spTgt spid="4741122"/>
                                        </p:tgtEl>
                                        <p:attrNameLst>
                                          <p:attrName>ppt_x</p:attrName>
                                        </p:attrNameLst>
                                      </p:cBhvr>
                                      <p:tavLst>
                                        <p:tav tm="0">
                                          <p:val>
                                            <p:strVal val="#ppt_x"/>
                                          </p:val>
                                        </p:tav>
                                        <p:tav tm="100000">
                                          <p:val>
                                            <p:strVal val="#ppt_x"/>
                                          </p:val>
                                        </p:tav>
                                      </p:tavLst>
                                    </p:anim>
                                    <p:anim calcmode="lin" valueType="num">
                                      <p:cBhvr additive="base">
                                        <p:cTn id="8" dur="500" fill="hold"/>
                                        <p:tgtEl>
                                          <p:spTgt spid="4741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41123"/>
                                        </p:tgtEl>
                                        <p:attrNameLst>
                                          <p:attrName>style.visibility</p:attrName>
                                        </p:attrNameLst>
                                      </p:cBhvr>
                                      <p:to>
                                        <p:strVal val="visible"/>
                                      </p:to>
                                    </p:set>
                                    <p:anim calcmode="lin" valueType="num">
                                      <p:cBhvr additive="base">
                                        <p:cTn id="19" dur="500" fill="hold"/>
                                        <p:tgtEl>
                                          <p:spTgt spid="4741123"/>
                                        </p:tgtEl>
                                        <p:attrNameLst>
                                          <p:attrName>ppt_x</p:attrName>
                                        </p:attrNameLst>
                                      </p:cBhvr>
                                      <p:tavLst>
                                        <p:tav tm="0">
                                          <p:val>
                                            <p:strVal val="#ppt_x"/>
                                          </p:val>
                                        </p:tav>
                                        <p:tav tm="100000">
                                          <p:val>
                                            <p:strVal val="#ppt_x"/>
                                          </p:val>
                                        </p:tav>
                                      </p:tavLst>
                                    </p:anim>
                                    <p:anim calcmode="lin" valueType="num">
                                      <p:cBhvr additive="base">
                                        <p:cTn id="20" dur="500" fill="hold"/>
                                        <p:tgtEl>
                                          <p:spTgt spid="4741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41124"/>
                                        </p:tgtEl>
                                        <p:attrNameLst>
                                          <p:attrName>style.visibility</p:attrName>
                                        </p:attrNameLst>
                                      </p:cBhvr>
                                      <p:to>
                                        <p:strVal val="visible"/>
                                      </p:to>
                                    </p:set>
                                    <p:anim calcmode="lin" valueType="num">
                                      <p:cBhvr additive="base">
                                        <p:cTn id="25" dur="500" fill="hold"/>
                                        <p:tgtEl>
                                          <p:spTgt spid="4741124"/>
                                        </p:tgtEl>
                                        <p:attrNameLst>
                                          <p:attrName>ppt_x</p:attrName>
                                        </p:attrNameLst>
                                      </p:cBhvr>
                                      <p:tavLst>
                                        <p:tav tm="0">
                                          <p:val>
                                            <p:strVal val="#ppt_x"/>
                                          </p:val>
                                        </p:tav>
                                        <p:tav tm="100000">
                                          <p:val>
                                            <p:strVal val="#ppt_x"/>
                                          </p:val>
                                        </p:tav>
                                      </p:tavLst>
                                    </p:anim>
                                    <p:anim calcmode="lin" valueType="num">
                                      <p:cBhvr additive="base">
                                        <p:cTn id="26" dur="500" fill="hold"/>
                                        <p:tgtEl>
                                          <p:spTgt spid="47411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741125"/>
                                        </p:tgtEl>
                                        <p:attrNameLst>
                                          <p:attrName>style.visibility</p:attrName>
                                        </p:attrNameLst>
                                      </p:cBhvr>
                                      <p:to>
                                        <p:strVal val="visible"/>
                                      </p:to>
                                    </p:set>
                                    <p:anim calcmode="lin" valueType="num">
                                      <p:cBhvr additive="base">
                                        <p:cTn id="37" dur="500" fill="hold"/>
                                        <p:tgtEl>
                                          <p:spTgt spid="4741125"/>
                                        </p:tgtEl>
                                        <p:attrNameLst>
                                          <p:attrName>ppt_x</p:attrName>
                                        </p:attrNameLst>
                                      </p:cBhvr>
                                      <p:tavLst>
                                        <p:tav tm="0">
                                          <p:val>
                                            <p:strVal val="#ppt_x"/>
                                          </p:val>
                                        </p:tav>
                                        <p:tav tm="100000">
                                          <p:val>
                                            <p:strVal val="#ppt_x"/>
                                          </p:val>
                                        </p:tav>
                                      </p:tavLst>
                                    </p:anim>
                                    <p:anim calcmode="lin" valueType="num">
                                      <p:cBhvr additive="base">
                                        <p:cTn id="38" dur="500" fill="hold"/>
                                        <p:tgtEl>
                                          <p:spTgt spid="4741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8978" name="Picture 2" descr="https://qph.fs.quoracdn.net/main-qimg-0b3c4bbc86cc5c73efb8dbf2c699265a"/>
          <p:cNvPicPr>
            <a:picLocks noChangeAspect="1" noChangeArrowheads="1"/>
          </p:cNvPicPr>
          <p:nvPr/>
        </p:nvPicPr>
        <p:blipFill>
          <a:blip r:embed="rId2" cstate="print"/>
          <a:srcRect/>
          <a:stretch>
            <a:fillRect/>
          </a:stretch>
        </p:blipFill>
        <p:spPr bwMode="auto">
          <a:xfrm>
            <a:off x="0" y="0"/>
            <a:ext cx="9144000" cy="3429000"/>
          </a:xfrm>
          <a:prstGeom prst="rect">
            <a:avLst/>
          </a:prstGeom>
          <a:noFill/>
        </p:spPr>
      </p:pic>
      <p:pic>
        <p:nvPicPr>
          <p:cNvPr id="3198980" name="Picture 4" descr="https://qph.fs.quoracdn.net/main-qimg-e145585883cd7e4ba82c5783fcf070fd"/>
          <p:cNvPicPr>
            <a:picLocks noChangeAspect="1" noChangeArrowheads="1"/>
          </p:cNvPicPr>
          <p:nvPr/>
        </p:nvPicPr>
        <p:blipFill>
          <a:blip r:embed="rId3" cstate="print"/>
          <a:srcRect/>
          <a:stretch>
            <a:fillRect/>
          </a:stretch>
        </p:blipFill>
        <p:spPr bwMode="auto">
          <a:xfrm>
            <a:off x="0" y="3352800"/>
            <a:ext cx="9021281" cy="3505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8978"/>
                                        </p:tgtEl>
                                        <p:attrNameLst>
                                          <p:attrName>style.visibility</p:attrName>
                                        </p:attrNameLst>
                                      </p:cBhvr>
                                      <p:to>
                                        <p:strVal val="visible"/>
                                      </p:to>
                                    </p:set>
                                    <p:anim calcmode="lin" valueType="num">
                                      <p:cBhvr additive="base">
                                        <p:cTn id="7" dur="500" fill="hold"/>
                                        <p:tgtEl>
                                          <p:spTgt spid="3198978"/>
                                        </p:tgtEl>
                                        <p:attrNameLst>
                                          <p:attrName>ppt_x</p:attrName>
                                        </p:attrNameLst>
                                      </p:cBhvr>
                                      <p:tavLst>
                                        <p:tav tm="0">
                                          <p:val>
                                            <p:strVal val="#ppt_x"/>
                                          </p:val>
                                        </p:tav>
                                        <p:tav tm="100000">
                                          <p:val>
                                            <p:strVal val="#ppt_x"/>
                                          </p:val>
                                        </p:tav>
                                      </p:tavLst>
                                    </p:anim>
                                    <p:anim calcmode="lin" valueType="num">
                                      <p:cBhvr additive="base">
                                        <p:cTn id="8" dur="500" fill="hold"/>
                                        <p:tgtEl>
                                          <p:spTgt spid="3198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98980"/>
                                        </p:tgtEl>
                                        <p:attrNameLst>
                                          <p:attrName>style.visibility</p:attrName>
                                        </p:attrNameLst>
                                      </p:cBhvr>
                                      <p:to>
                                        <p:strVal val="visible"/>
                                      </p:to>
                                    </p:set>
                                    <p:anim calcmode="lin" valueType="num">
                                      <p:cBhvr additive="base">
                                        <p:cTn id="13" dur="500" fill="hold"/>
                                        <p:tgtEl>
                                          <p:spTgt spid="3198980"/>
                                        </p:tgtEl>
                                        <p:attrNameLst>
                                          <p:attrName>ppt_x</p:attrName>
                                        </p:attrNameLst>
                                      </p:cBhvr>
                                      <p:tavLst>
                                        <p:tav tm="0">
                                          <p:val>
                                            <p:strVal val="#ppt_x"/>
                                          </p:val>
                                        </p:tav>
                                        <p:tav tm="100000">
                                          <p:val>
                                            <p:strVal val="#ppt_x"/>
                                          </p:val>
                                        </p:tav>
                                      </p:tavLst>
                                    </p:anim>
                                    <p:anim calcmode="lin" valueType="num">
                                      <p:cBhvr additive="base">
                                        <p:cTn id="14" dur="500" fill="hold"/>
                                        <p:tgtEl>
                                          <p:spTgt spid="3198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4434" name="Picture 2" descr="https://miro.medium.com/max/3280/1*oFVlkvZp848nh-QoD3pREw.png"/>
          <p:cNvPicPr>
            <a:picLocks noChangeAspect="1" noChangeArrowheads="1"/>
          </p:cNvPicPr>
          <p:nvPr/>
        </p:nvPicPr>
        <p:blipFill>
          <a:blip r:embed="rId2" cstate="print"/>
          <a:srcRect/>
          <a:stretch>
            <a:fillRect/>
          </a:stretch>
        </p:blipFill>
        <p:spPr bwMode="auto">
          <a:xfrm>
            <a:off x="0" y="0"/>
            <a:ext cx="9144000" cy="2819400"/>
          </a:xfrm>
          <a:prstGeom prst="rect">
            <a:avLst/>
          </a:prstGeom>
          <a:noFill/>
        </p:spPr>
      </p:pic>
      <p:sp>
        <p:nvSpPr>
          <p:cNvPr id="3" name="Rectangle 2"/>
          <p:cNvSpPr/>
          <p:nvPr/>
        </p:nvSpPr>
        <p:spPr>
          <a:xfrm>
            <a:off x="0" y="2895600"/>
            <a:ext cx="9144000" cy="4647426"/>
          </a:xfrm>
          <a:prstGeom prst="rect">
            <a:avLst/>
          </a:prstGeom>
        </p:spPr>
        <p:txBody>
          <a:bodyPr wrap="square">
            <a:spAutoFit/>
          </a:bodyPr>
          <a:lstStyle/>
          <a:p>
            <a:r>
              <a:rPr lang="en-US" sz="2800" b="1" dirty="0" smtClean="0">
                <a:solidFill>
                  <a:srgbClr val="FF0000"/>
                </a:solidFill>
              </a:rPr>
              <a:t>TEST PROBLEM</a:t>
            </a:r>
          </a:p>
          <a:p>
            <a:r>
              <a:rPr lang="en-US" sz="2800" b="1" dirty="0" smtClean="0"/>
              <a:t>If all volumes of CNN have C channels(filters)</a:t>
            </a:r>
          </a:p>
          <a:p>
            <a:r>
              <a:rPr lang="en-US" sz="2800" b="1" dirty="0" smtClean="0"/>
              <a:t>D</a:t>
            </a:r>
            <a:r>
              <a:rPr lang="en-US" sz="2800" b="1" baseline="-25000" dirty="0" smtClean="0"/>
              <a:t>in</a:t>
            </a:r>
            <a:r>
              <a:rPr lang="en-US" sz="2800" b="1" dirty="0" smtClean="0"/>
              <a:t> =C</a:t>
            </a:r>
          </a:p>
          <a:p>
            <a:r>
              <a:rPr lang="en-US" sz="2800" b="1" dirty="0" err="1" smtClean="0"/>
              <a:t>D</a:t>
            </a:r>
            <a:r>
              <a:rPr lang="en-US" sz="2800" b="1" baseline="-25000" dirty="0" err="1" smtClean="0"/>
              <a:t>out</a:t>
            </a:r>
            <a:r>
              <a:rPr lang="en-US" sz="2800" b="1" dirty="0" smtClean="0"/>
              <a:t> =C</a:t>
            </a:r>
          </a:p>
          <a:p>
            <a:pPr marL="400050" indent="-400050">
              <a:buAutoNum type="romanLcParenBoth"/>
            </a:pPr>
            <a:r>
              <a:rPr lang="en-US" sz="3600" dirty="0" smtClean="0"/>
              <a:t>number of parameters required to be trained for </a:t>
            </a:r>
            <a:r>
              <a:rPr lang="en-US" sz="3600" b="1" dirty="0" smtClean="0"/>
              <a:t>single 7x7 </a:t>
            </a:r>
            <a:r>
              <a:rPr lang="en-US" sz="3600" b="1" dirty="0" err="1" smtClean="0"/>
              <a:t>conv</a:t>
            </a:r>
            <a:r>
              <a:rPr lang="en-US" sz="3600" b="1" dirty="0" smtClean="0"/>
              <a:t> layer </a:t>
            </a:r>
            <a:r>
              <a:rPr lang="en-US" sz="3600" dirty="0" smtClean="0"/>
              <a:t>?D</a:t>
            </a:r>
            <a:r>
              <a:rPr lang="en-US" sz="3600" baseline="-25000" dirty="0" smtClean="0"/>
              <a:t>in</a:t>
            </a:r>
            <a:r>
              <a:rPr lang="en-US" sz="3600" dirty="0" smtClean="0"/>
              <a:t> x7x7xD</a:t>
            </a:r>
            <a:r>
              <a:rPr lang="en-US" sz="3600" baseline="-25000" dirty="0" smtClean="0"/>
              <a:t>out</a:t>
            </a:r>
            <a:endParaRPr lang="en-US" sz="3600" dirty="0" smtClean="0"/>
          </a:p>
          <a:p>
            <a:pPr marL="400050" indent="-400050"/>
            <a:r>
              <a:rPr lang="en-US" sz="3600" dirty="0" smtClean="0"/>
              <a:t>	= </a:t>
            </a:r>
            <a:r>
              <a:rPr lang="en-US" sz="3600" b="1" dirty="0" smtClean="0">
                <a:solidFill>
                  <a:srgbClr val="FF0000"/>
                </a:solidFill>
              </a:rPr>
              <a:t>C(depth )x7x7xC(no. of filters=channels) </a:t>
            </a:r>
          </a:p>
          <a:p>
            <a:pPr marL="400050" indent="-400050"/>
            <a:r>
              <a:rPr lang="en-US" sz="3600" b="1" dirty="0" smtClean="0">
                <a:solidFill>
                  <a:srgbClr val="FF0000"/>
                </a:solidFill>
              </a:rPr>
              <a:t>    = 49C</a:t>
            </a:r>
            <a:r>
              <a:rPr lang="en-US" sz="3600" b="1" baseline="30000" dirty="0" smtClean="0">
                <a:solidFill>
                  <a:srgbClr val="FF0000"/>
                </a:solidFill>
              </a:rPr>
              <a:t>2</a:t>
            </a:r>
            <a:endParaRPr lang="en-US" sz="3600" b="1" dirty="0" smtClean="0">
              <a:solidFill>
                <a:srgbClr val="FF0000"/>
              </a:solidFill>
            </a:endParaRPr>
          </a:p>
          <a:p>
            <a:endParaRPr lang="en-US" sz="3600" dirty="0" smtClean="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4800"/>
            <a:ext cx="9144000" cy="3529171"/>
          </a:xfrm>
          <a:prstGeom prst="rect">
            <a:avLst/>
          </a:prstGeom>
          <a:noFill/>
        </p:spPr>
        <p:txBody>
          <a:bodyPr wrap="square" rtlCol="0">
            <a:spAutoFit/>
          </a:bodyPr>
          <a:lstStyle/>
          <a:p>
            <a:endParaRPr lang="en-US" sz="2000" dirty="0" smtClean="0"/>
          </a:p>
          <a:p>
            <a:r>
              <a:rPr lang="en-US" sz="3600" dirty="0" smtClean="0"/>
              <a:t>(ii) number of parameters required to be trained for </a:t>
            </a:r>
            <a:r>
              <a:rPr lang="en-US" sz="3600" b="1" dirty="0" smtClean="0"/>
              <a:t>three 3x3 </a:t>
            </a:r>
            <a:r>
              <a:rPr lang="en-US" sz="3600" b="1" dirty="0" err="1" smtClean="0"/>
              <a:t>conv</a:t>
            </a:r>
            <a:r>
              <a:rPr lang="en-US" sz="3600" b="1" dirty="0" smtClean="0"/>
              <a:t>  layers  </a:t>
            </a:r>
          </a:p>
          <a:p>
            <a:endParaRPr lang="en-US" sz="3600" dirty="0" smtClean="0"/>
          </a:p>
          <a:p>
            <a:r>
              <a:rPr lang="en-US" sz="3200" b="1" dirty="0" smtClean="0">
                <a:solidFill>
                  <a:srgbClr val="FF0000"/>
                </a:solidFill>
              </a:rPr>
              <a:t>1 </a:t>
            </a:r>
            <a:r>
              <a:rPr lang="en-US" sz="3200" b="1" dirty="0" err="1" smtClean="0">
                <a:solidFill>
                  <a:srgbClr val="FF0000"/>
                </a:solidFill>
              </a:rPr>
              <a:t>conv</a:t>
            </a:r>
            <a:r>
              <a:rPr lang="en-US" sz="3200" b="1" dirty="0" smtClean="0">
                <a:solidFill>
                  <a:srgbClr val="FF0000"/>
                </a:solidFill>
              </a:rPr>
              <a:t> layer= ( C(depth)x3x3xC(no. of filters)) = 9C</a:t>
            </a:r>
            <a:r>
              <a:rPr lang="en-US" sz="3200" b="1" baseline="30000" dirty="0" smtClean="0">
                <a:solidFill>
                  <a:srgbClr val="FF0000"/>
                </a:solidFill>
              </a:rPr>
              <a:t>2</a:t>
            </a:r>
          </a:p>
          <a:p>
            <a:r>
              <a:rPr lang="en-US" sz="3200" b="1" baseline="30000" dirty="0" smtClean="0">
                <a:solidFill>
                  <a:srgbClr val="FF0000"/>
                </a:solidFill>
              </a:rPr>
              <a:t> </a:t>
            </a:r>
            <a:r>
              <a:rPr lang="en-US" sz="3200" b="1" dirty="0" smtClean="0">
                <a:solidFill>
                  <a:srgbClr val="FF0000"/>
                </a:solidFill>
              </a:rPr>
              <a:t>3 </a:t>
            </a:r>
            <a:r>
              <a:rPr lang="en-US" sz="3200" b="1" dirty="0" err="1" smtClean="0">
                <a:solidFill>
                  <a:srgbClr val="FF0000"/>
                </a:solidFill>
              </a:rPr>
              <a:t>conv</a:t>
            </a:r>
            <a:r>
              <a:rPr lang="en-US" sz="3200" b="1" dirty="0" smtClean="0">
                <a:solidFill>
                  <a:srgbClr val="FF0000"/>
                </a:solidFill>
              </a:rPr>
              <a:t> layers =  3x9C</a:t>
            </a:r>
            <a:r>
              <a:rPr lang="en-US" sz="3200" b="1" baseline="30000" dirty="0" smtClean="0">
                <a:solidFill>
                  <a:srgbClr val="FF0000"/>
                </a:solidFill>
              </a:rPr>
              <a:t>2</a:t>
            </a:r>
            <a:r>
              <a:rPr lang="en-US" sz="3200" b="1" dirty="0" smtClean="0">
                <a:solidFill>
                  <a:srgbClr val="FF0000"/>
                </a:solidFill>
              </a:rPr>
              <a:t> = 27C</a:t>
            </a:r>
            <a:r>
              <a:rPr lang="en-US" sz="3200" b="1" baseline="30000" dirty="0" smtClean="0">
                <a:solidFill>
                  <a:srgbClr val="FF0000"/>
                </a:solidFill>
              </a:rPr>
              <a:t>2</a:t>
            </a:r>
            <a:endParaRPr lang="en-US" sz="3200" b="1" dirty="0" smtClean="0">
              <a:solidFill>
                <a:srgbClr val="FF0000"/>
              </a:solidFill>
            </a:endParaRPr>
          </a:p>
          <a:p>
            <a:endParaRPr lang="en-US" sz="2000" baseline="30000" dirty="0" smtClean="0"/>
          </a:p>
          <a:p>
            <a:endParaRPr lang="en-US" dirty="0"/>
          </a:p>
        </p:txBody>
      </p:sp>
      <p:sp>
        <p:nvSpPr>
          <p:cNvPr id="3" name="TextBox 2"/>
          <p:cNvSpPr txBox="1"/>
          <p:nvPr/>
        </p:nvSpPr>
        <p:spPr>
          <a:xfrm>
            <a:off x="0" y="4114800"/>
            <a:ext cx="9144000" cy="2492990"/>
          </a:xfrm>
          <a:prstGeom prst="rect">
            <a:avLst/>
          </a:prstGeom>
          <a:noFill/>
        </p:spPr>
        <p:txBody>
          <a:bodyPr wrap="square" rtlCol="0">
            <a:spAutoFit/>
          </a:bodyPr>
          <a:lstStyle/>
          <a:p>
            <a:r>
              <a:rPr lang="en-US" sz="3200" b="1" dirty="0" smtClean="0"/>
              <a:t>Stacking CON layers with tiny filters as opposed to having on CON layer with big filters allows us to express more powerful features of the input, with fewer parameters.</a:t>
            </a:r>
          </a:p>
          <a:p>
            <a:endParaRPr lang="en-US" sz="28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63417"/>
          </a:xfrm>
          <a:prstGeom prst="rect">
            <a:avLst/>
          </a:prstGeom>
        </p:spPr>
        <p:txBody>
          <a:bodyPr wrap="square">
            <a:spAutoFit/>
          </a:bodyPr>
          <a:lstStyle/>
          <a:p>
            <a:r>
              <a:rPr lang="en-US" sz="4000" dirty="0" smtClean="0"/>
              <a:t>Example: </a:t>
            </a:r>
            <a:r>
              <a:rPr lang="en-US" sz="4000" b="1" dirty="0" smtClean="0">
                <a:solidFill>
                  <a:srgbClr val="FF0000"/>
                </a:solidFill>
              </a:rPr>
              <a:t>Input volume of 32x32x128 convolved with  32 </a:t>
            </a:r>
            <a:r>
              <a:rPr lang="en-US" sz="4000" b="1" dirty="0" err="1" smtClean="0">
                <a:solidFill>
                  <a:srgbClr val="FF0000"/>
                </a:solidFill>
              </a:rPr>
              <a:t>conv</a:t>
            </a:r>
            <a:r>
              <a:rPr lang="en-US" sz="4000" b="1" dirty="0" smtClean="0">
                <a:solidFill>
                  <a:srgbClr val="FF0000"/>
                </a:solidFill>
              </a:rPr>
              <a:t> filter (1x1) </a:t>
            </a:r>
            <a:r>
              <a:rPr lang="en-US" b="1" dirty="0" smtClean="0">
                <a:solidFill>
                  <a:srgbClr val="FF0000"/>
                </a:solidFill>
              </a:rPr>
              <a:t>x128 is implied. </a:t>
            </a:r>
            <a:endParaRPr lang="en-US" sz="4000" b="1" dirty="0" smtClean="0">
              <a:solidFill>
                <a:srgbClr val="FF0000"/>
              </a:solidFill>
            </a:endParaRPr>
          </a:p>
          <a:p>
            <a:r>
              <a:rPr lang="en-US" sz="4000" b="1" dirty="0" smtClean="0">
                <a:solidFill>
                  <a:srgbClr val="FF0000"/>
                </a:solidFill>
              </a:rPr>
              <a:t>Output Volume/feature map ?</a:t>
            </a:r>
          </a:p>
          <a:p>
            <a:endParaRPr lang="en-US" sz="4000" b="1" dirty="0" smtClean="0">
              <a:solidFill>
                <a:srgbClr val="FF0000"/>
              </a:solidFill>
            </a:endParaRPr>
          </a:p>
          <a:p>
            <a:r>
              <a:rPr lang="en-US" sz="4000" dirty="0" smtClean="0"/>
              <a:t>Solution: </a:t>
            </a:r>
            <a:r>
              <a:rPr lang="en-US" sz="4000" b="1" dirty="0" smtClean="0"/>
              <a:t>32x32x32</a:t>
            </a:r>
          </a:p>
          <a:p>
            <a:r>
              <a:rPr lang="en-US" sz="3600" b="1" dirty="0" smtClean="0"/>
              <a:t>shrunk the number of channels from 128 to 32.</a:t>
            </a:r>
          </a:p>
          <a:p>
            <a:endParaRPr lang="en-US" sz="3200" b="1" dirty="0" smtClean="0"/>
          </a:p>
          <a:p>
            <a:r>
              <a:rPr lang="en-US" sz="3600" b="1" dirty="0" smtClean="0"/>
              <a:t>1x1 convolution </a:t>
            </a:r>
            <a:r>
              <a:rPr lang="en-US" sz="3600" b="1" dirty="0" smtClean="0">
                <a:solidFill>
                  <a:srgbClr val="FF0000"/>
                </a:solidFill>
              </a:rPr>
              <a:t>alters the depth of the input volume( </a:t>
            </a:r>
            <a:r>
              <a:rPr lang="en-US" sz="3600" b="1" i="1" dirty="0" smtClean="0">
                <a:solidFill>
                  <a:srgbClr val="FF0000"/>
                </a:solidFill>
              </a:rPr>
              <a:t>by choosing filters more or less than the depth of input volume)</a:t>
            </a:r>
            <a:endParaRPr lang="en-US" sz="4400" b="1" dirty="0" smtClean="0"/>
          </a:p>
          <a:p>
            <a:endParaRPr lang="en-US" sz="3200" b="1" dirty="0" smtClean="0"/>
          </a:p>
          <a:p>
            <a:r>
              <a:rPr lang="en-US" sz="3200" b="1"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707886"/>
          </a:xfrm>
          <a:prstGeom prst="rect">
            <a:avLst/>
          </a:prstGeom>
        </p:spPr>
        <p:txBody>
          <a:bodyPr wrap="square">
            <a:spAutoFit/>
          </a:bodyPr>
          <a:lstStyle/>
          <a:p>
            <a:r>
              <a:rPr lang="en-US" sz="4000" b="1" dirty="0" smtClean="0">
                <a:hlinkClick r:id="rId2"/>
              </a:rPr>
              <a:t>What does a 1x1 </a:t>
            </a:r>
            <a:r>
              <a:rPr lang="en-US" sz="4000" b="1" dirty="0" err="1" smtClean="0">
                <a:hlinkClick r:id="rId2"/>
              </a:rPr>
              <a:t>convolutional</a:t>
            </a:r>
            <a:r>
              <a:rPr lang="en-US" sz="4000" b="1" dirty="0" smtClean="0">
                <a:hlinkClick r:id="rId2"/>
              </a:rPr>
              <a:t> layer do?</a:t>
            </a:r>
            <a:endParaRPr lang="en-US" sz="4000" b="1" dirty="0" smtClean="0"/>
          </a:p>
        </p:txBody>
      </p:sp>
      <p:sp>
        <p:nvSpPr>
          <p:cNvPr id="3" name="Rectangle 2"/>
          <p:cNvSpPr/>
          <p:nvPr/>
        </p:nvSpPr>
        <p:spPr>
          <a:xfrm>
            <a:off x="0" y="1410355"/>
            <a:ext cx="9144000" cy="5570756"/>
          </a:xfrm>
          <a:prstGeom prst="rect">
            <a:avLst/>
          </a:prstGeom>
        </p:spPr>
        <p:txBody>
          <a:bodyPr wrap="square">
            <a:spAutoFit/>
          </a:bodyPr>
          <a:lstStyle/>
          <a:p>
            <a:r>
              <a:rPr lang="en-US" sz="3200" b="1" i="1" dirty="0" smtClean="0"/>
              <a:t>A 1x1 convolution  operation </a:t>
            </a:r>
            <a:r>
              <a:rPr lang="en-US" sz="3200" b="1" i="1" dirty="0" smtClean="0">
                <a:solidFill>
                  <a:srgbClr val="FF0000"/>
                </a:solidFill>
              </a:rPr>
              <a:t>without padding </a:t>
            </a:r>
            <a:r>
              <a:rPr lang="en-US" sz="3200" b="1" i="1" dirty="0" smtClean="0"/>
              <a:t>and with </a:t>
            </a:r>
            <a:r>
              <a:rPr lang="en-US" sz="3200" b="1" i="1" dirty="0" smtClean="0">
                <a:solidFill>
                  <a:srgbClr val="FF0000"/>
                </a:solidFill>
              </a:rPr>
              <a:t>Stride of 1 </a:t>
            </a:r>
            <a:r>
              <a:rPr lang="en-US" sz="3600" b="1" i="1" dirty="0" smtClean="0"/>
              <a:t>   </a:t>
            </a:r>
            <a:r>
              <a:rPr lang="en-US" sz="3600" b="1" i="1" dirty="0" smtClean="0">
                <a:solidFill>
                  <a:srgbClr val="FF0000"/>
                </a:solidFill>
              </a:rPr>
              <a:t>ALTERS  the depth dimension </a:t>
            </a:r>
            <a:r>
              <a:rPr lang="en-US" sz="3600" b="1" i="1" dirty="0" smtClean="0"/>
              <a:t>of an input volume ( W x H x D) </a:t>
            </a:r>
            <a:r>
              <a:rPr lang="en-US" sz="3600" b="1" i="1" dirty="0" smtClean="0">
                <a:solidFill>
                  <a:srgbClr val="FF0000"/>
                </a:solidFill>
              </a:rPr>
              <a:t>leaving its width and height intact</a:t>
            </a:r>
            <a:r>
              <a:rPr lang="en-US" sz="3600" b="1" i="1" dirty="0" smtClean="0"/>
              <a:t> </a:t>
            </a:r>
            <a:r>
              <a:rPr lang="en-US" sz="2800" b="1" i="1" dirty="0" smtClean="0"/>
              <a:t>[  [(W-1) /1] +1=W ] </a:t>
            </a:r>
          </a:p>
          <a:p>
            <a:endParaRPr lang="en-US" sz="3200" i="1" dirty="0" smtClean="0"/>
          </a:p>
          <a:p>
            <a:r>
              <a:rPr lang="en-US" sz="3200" b="1" i="1" dirty="0" smtClean="0"/>
              <a:t>n x n convolution matrix, not only squashes the depth dimension of an input volume , but -</a:t>
            </a:r>
            <a:r>
              <a:rPr lang="en-US" sz="3200" b="1" i="1" dirty="0" smtClean="0">
                <a:solidFill>
                  <a:srgbClr val="FF0000"/>
                </a:solidFill>
              </a:rPr>
              <a:t>alters the width and height of the input volume too, depending on Filter size, padding and stride. </a:t>
            </a:r>
          </a:p>
          <a:p>
            <a:endParaRPr lang="en-US" sz="2800" b="1" i="1" dirty="0" smtClean="0"/>
          </a:p>
          <a:p>
            <a:r>
              <a:rPr lang="en-US" sz="2800" b="1" dirty="0" smtClean="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740307"/>
          </a:xfrm>
          <a:prstGeom prst="rect">
            <a:avLst/>
          </a:prstGeom>
        </p:spPr>
        <p:txBody>
          <a:bodyPr wrap="square">
            <a:spAutoFit/>
          </a:bodyPr>
          <a:lstStyle/>
          <a:p>
            <a:r>
              <a:rPr lang="en-US" sz="4000" b="1" dirty="0" smtClean="0"/>
              <a:t>1x1 convolution </a:t>
            </a:r>
            <a:r>
              <a:rPr lang="en-US" sz="4000" b="1" dirty="0" smtClean="0">
                <a:solidFill>
                  <a:srgbClr val="FF0000"/>
                </a:solidFill>
              </a:rPr>
              <a:t>alters the depth of the input volume( </a:t>
            </a:r>
            <a:r>
              <a:rPr lang="en-US" sz="4000" b="1" i="1" dirty="0" smtClean="0">
                <a:solidFill>
                  <a:srgbClr val="FF0000"/>
                </a:solidFill>
              </a:rPr>
              <a:t>by choosing filters more or less than the depth of input volume )</a:t>
            </a:r>
            <a:r>
              <a:rPr lang="en-US" sz="4000" b="1" dirty="0" smtClean="0">
                <a:solidFill>
                  <a:srgbClr val="FF0000"/>
                </a:solidFill>
              </a:rPr>
              <a:t>, </a:t>
            </a:r>
            <a:endParaRPr lang="en-US" sz="4000" b="1" dirty="0" smtClean="0"/>
          </a:p>
          <a:p>
            <a:endParaRPr lang="en-US" sz="4000" b="1" dirty="0" smtClean="0"/>
          </a:p>
          <a:p>
            <a:r>
              <a:rPr lang="en-US" sz="4000" b="1" dirty="0" smtClean="0"/>
              <a:t> Passes the input volume through a </a:t>
            </a:r>
            <a:r>
              <a:rPr lang="en-US" sz="4000" b="1" dirty="0" smtClean="0">
                <a:solidFill>
                  <a:srgbClr val="FF0000"/>
                </a:solidFill>
              </a:rPr>
              <a:t>non-linearity [Applying </a:t>
            </a:r>
            <a:r>
              <a:rPr lang="en-US" sz="4000" b="1" dirty="0" err="1" smtClean="0">
                <a:solidFill>
                  <a:srgbClr val="FF0000"/>
                </a:solidFill>
              </a:rPr>
              <a:t>ReLU</a:t>
            </a:r>
            <a:r>
              <a:rPr lang="en-US" sz="4000" b="1" dirty="0" smtClean="0">
                <a:solidFill>
                  <a:srgbClr val="FF0000"/>
                </a:solidFill>
              </a:rPr>
              <a:t>]</a:t>
            </a:r>
          </a:p>
          <a:p>
            <a:endParaRPr lang="en-US" sz="4000" b="1" dirty="0" smtClean="0">
              <a:solidFill>
                <a:srgbClr val="FF0000"/>
              </a:solidFill>
            </a:endParaRPr>
          </a:p>
          <a:p>
            <a:r>
              <a:rPr lang="en-US" sz="4000" b="1" dirty="0" smtClean="0">
                <a:solidFill>
                  <a:srgbClr val="00B050"/>
                </a:solidFill>
              </a:rPr>
              <a:t> </a:t>
            </a:r>
            <a:r>
              <a:rPr lang="en-US" sz="4000" b="1" i="1" dirty="0" smtClean="0">
                <a:solidFill>
                  <a:srgbClr val="00B050"/>
                </a:solidFill>
              </a:rPr>
              <a:t>(if the number of 1x1 filters is kept same as input volume, then all it does is add a nonlinearity(</a:t>
            </a:r>
            <a:r>
              <a:rPr lang="en-US" sz="4000" b="1" i="1" dirty="0" err="1" smtClean="0">
                <a:solidFill>
                  <a:srgbClr val="00B050"/>
                </a:solidFill>
              </a:rPr>
              <a:t>Relu</a:t>
            </a:r>
            <a:r>
              <a:rPr lang="en-US" sz="4000" b="1" i="1" dirty="0" smtClean="0">
                <a:solidFill>
                  <a:srgbClr val="00B050"/>
                </a:solidFill>
              </a:rPr>
              <a:t>)</a:t>
            </a:r>
            <a:r>
              <a:rPr lang="en-US" sz="4000" b="1" dirty="0" smtClean="0">
                <a:solidFill>
                  <a:srgbClr val="00B050"/>
                </a:solidFill>
              </a:rPr>
              <a:t>. </a:t>
            </a:r>
          </a:p>
          <a:p>
            <a:endParaRPr lang="en-US" sz="32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1186" name="Picture 2" descr="noreduce"/>
          <p:cNvPicPr>
            <a:picLocks noChangeAspect="1" noChangeArrowheads="1"/>
          </p:cNvPicPr>
          <p:nvPr/>
        </p:nvPicPr>
        <p:blipFill>
          <a:blip r:embed="rId2" cstate="print"/>
          <a:srcRect/>
          <a:stretch>
            <a:fillRect/>
          </a:stretch>
        </p:blipFill>
        <p:spPr bwMode="auto">
          <a:xfrm>
            <a:off x="0" y="0"/>
            <a:ext cx="9144000" cy="6054291"/>
          </a:xfrm>
          <a:prstGeom prst="rect">
            <a:avLst/>
          </a:prstGeom>
          <a:noFill/>
        </p:spPr>
      </p:pic>
      <p:sp>
        <p:nvSpPr>
          <p:cNvPr id="3" name="TextBox 2"/>
          <p:cNvSpPr txBox="1"/>
          <p:nvPr/>
        </p:nvSpPr>
        <p:spPr>
          <a:xfrm>
            <a:off x="228600" y="5638800"/>
            <a:ext cx="8915400" cy="954107"/>
          </a:xfrm>
          <a:prstGeom prst="rect">
            <a:avLst/>
          </a:prstGeom>
          <a:noFill/>
        </p:spPr>
        <p:txBody>
          <a:bodyPr wrap="square" rtlCol="0">
            <a:spAutoFit/>
          </a:bodyPr>
          <a:lstStyle/>
          <a:p>
            <a:r>
              <a:rPr lang="en-US" sz="2800" b="1" dirty="0" smtClean="0"/>
              <a:t>STRIDE =1, P = (F -1)/2  =  2 	</a:t>
            </a:r>
          </a:p>
          <a:p>
            <a:r>
              <a:rPr lang="en-US" sz="2800" b="1" dirty="0" smtClean="0"/>
              <a:t>W =[(W- F + 2P)/S  + 1]=   [(28 -5 + 2x2)/1]  + 1]= 28</a:t>
            </a:r>
            <a:endParaRPr lang="en-US" sz="2800" b="1" dirty="0"/>
          </a:p>
        </p:txBody>
      </p:sp>
      <p:sp>
        <p:nvSpPr>
          <p:cNvPr id="4" name="TextBox 3"/>
          <p:cNvSpPr txBox="1"/>
          <p:nvPr/>
        </p:nvSpPr>
        <p:spPr>
          <a:xfrm>
            <a:off x="6172200" y="4267200"/>
            <a:ext cx="2971800" cy="1077218"/>
          </a:xfrm>
          <a:prstGeom prst="rect">
            <a:avLst/>
          </a:prstGeom>
          <a:noFill/>
        </p:spPr>
        <p:txBody>
          <a:bodyPr wrap="square" rtlCol="0">
            <a:spAutoFit/>
          </a:bodyPr>
          <a:lstStyle/>
          <a:p>
            <a:r>
              <a:rPr lang="en-US" sz="3200" dirty="0" smtClean="0"/>
              <a:t>What is Stride and padding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21186"/>
                                        </p:tgtEl>
                                        <p:attrNameLst>
                                          <p:attrName>style.visibility</p:attrName>
                                        </p:attrNameLst>
                                      </p:cBhvr>
                                      <p:to>
                                        <p:strVal val="visible"/>
                                      </p:to>
                                    </p:set>
                                    <p:anim calcmode="lin" valueType="num">
                                      <p:cBhvr additive="base">
                                        <p:cTn id="7" dur="500" fill="hold"/>
                                        <p:tgtEl>
                                          <p:spTgt spid="3421186"/>
                                        </p:tgtEl>
                                        <p:attrNameLst>
                                          <p:attrName>ppt_x</p:attrName>
                                        </p:attrNameLst>
                                      </p:cBhvr>
                                      <p:tavLst>
                                        <p:tav tm="0">
                                          <p:val>
                                            <p:strVal val="#ppt_x"/>
                                          </p:val>
                                        </p:tav>
                                        <p:tav tm="100000">
                                          <p:val>
                                            <p:strVal val="#ppt_x"/>
                                          </p:val>
                                        </p:tav>
                                      </p:tavLst>
                                    </p:anim>
                                    <p:anim calcmode="lin" valueType="num">
                                      <p:cBhvr additive="base">
                                        <p:cTn id="8" dur="500" fill="hold"/>
                                        <p:tgtEl>
                                          <p:spTgt spid="34211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pPr algn="l"/>
            <a:r>
              <a:rPr lang="en-US" sz="3600" b="1" dirty="0">
                <a:solidFill>
                  <a:srgbClr val="FF0000"/>
                </a:solidFill>
              </a:rPr>
              <a:t>Problems with traditional Neural Network Models</a:t>
            </a:r>
          </a:p>
        </p:txBody>
      </p:sp>
      <p:sp>
        <p:nvSpPr>
          <p:cNvPr id="3" name="Content Placeholder 2"/>
          <p:cNvSpPr>
            <a:spLocks noGrp="1"/>
          </p:cNvSpPr>
          <p:nvPr>
            <p:ph idx="1"/>
          </p:nvPr>
        </p:nvSpPr>
        <p:spPr>
          <a:xfrm>
            <a:off x="0" y="1219200"/>
            <a:ext cx="9144000" cy="5638800"/>
          </a:xfrm>
        </p:spPr>
        <p:txBody>
          <a:bodyPr>
            <a:normAutofit fontScale="70000" lnSpcReduction="20000"/>
          </a:bodyPr>
          <a:lstStyle/>
          <a:p>
            <a:pPr>
              <a:buFont typeface="Wingdings" panose="05000000000000000000" pitchFamily="2" charset="2"/>
              <a:buChar char="§"/>
            </a:pPr>
            <a:r>
              <a:rPr lang="en-US" sz="5100" b="1" dirty="0" smtClean="0"/>
              <a:t>Fully </a:t>
            </a:r>
            <a:r>
              <a:rPr lang="en-US" sz="5100" b="1" dirty="0"/>
              <a:t>connected Networks or Multi Layer Perceptron Model mainly suffers from two big limitations</a:t>
            </a:r>
            <a:r>
              <a:rPr lang="en-US" sz="5100" b="1" dirty="0" smtClean="0"/>
              <a:t>:</a:t>
            </a:r>
          </a:p>
          <a:p>
            <a:pPr>
              <a:buFont typeface="Wingdings" panose="05000000000000000000" pitchFamily="2" charset="2"/>
              <a:buChar char="§"/>
            </a:pPr>
            <a:endParaRPr lang="en-US" sz="5100" b="1" dirty="0"/>
          </a:p>
          <a:p>
            <a:pPr lvl="1">
              <a:buFont typeface="Wingdings" panose="05000000000000000000" pitchFamily="2" charset="2"/>
              <a:buChar char="§"/>
            </a:pPr>
            <a:r>
              <a:rPr lang="en-US" sz="5800" b="1" i="1" dirty="0">
                <a:solidFill>
                  <a:srgbClr val="FF0000"/>
                </a:solidFill>
              </a:rPr>
              <a:t>Huge number of parameters (weights) are </a:t>
            </a:r>
            <a:r>
              <a:rPr lang="en-US" sz="5800" b="1" i="1" dirty="0"/>
              <a:t>required when inputs are high dimensional</a:t>
            </a:r>
            <a:r>
              <a:rPr lang="en-US" sz="5800" b="1" i="1" dirty="0">
                <a:solidFill>
                  <a:srgbClr val="FF0000"/>
                </a:solidFill>
              </a:rPr>
              <a:t>.</a:t>
            </a:r>
          </a:p>
          <a:p>
            <a:pPr lvl="1">
              <a:buFont typeface="Wingdings" panose="05000000000000000000" pitchFamily="2" charset="2"/>
              <a:buChar char="§"/>
            </a:pPr>
            <a:r>
              <a:rPr lang="en-US" sz="5800" b="1" i="1" dirty="0"/>
              <a:t>Does not handle </a:t>
            </a:r>
            <a:r>
              <a:rPr lang="en-US" sz="5800" b="1" i="1" dirty="0">
                <a:solidFill>
                  <a:srgbClr val="FF0000"/>
                </a:solidFill>
              </a:rPr>
              <a:t>the spatial and temporal </a:t>
            </a:r>
            <a:r>
              <a:rPr lang="en-US" sz="5800" b="1" i="1" dirty="0"/>
              <a:t>aspect of the data</a:t>
            </a:r>
            <a:r>
              <a:rPr lang="en-US" sz="5800" b="1" i="1" dirty="0" smtClean="0"/>
              <a:t>.</a:t>
            </a:r>
          </a:p>
          <a:p>
            <a:pPr lvl="1">
              <a:buFont typeface="Wingdings" panose="05000000000000000000" pitchFamily="2" charset="2"/>
              <a:buChar char="§"/>
            </a:pPr>
            <a:endParaRPr lang="en-US" sz="5100" b="1" dirty="0"/>
          </a:p>
          <a:p>
            <a:pPr marL="201168" lvl="1" indent="0">
              <a:buNone/>
            </a:pPr>
            <a:r>
              <a:rPr lang="en-US" sz="3600" b="1" dirty="0" smtClean="0"/>
              <a:t> </a:t>
            </a:r>
            <a:endParaRPr lang="en-US" b="1" dirty="0"/>
          </a:p>
        </p:txBody>
      </p:sp>
    </p:spTree>
    <p:extLst>
      <p:ext uri="{BB962C8B-B14F-4D97-AF65-F5344CB8AC3E}">
        <p14:creationId xmlns:p14="http://schemas.microsoft.com/office/powerpoint/2010/main" xmlns="" val="19255477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5288340"/>
            <a:ext cx="3886200" cy="1569660"/>
          </a:xfrm>
          <a:prstGeom prst="rect">
            <a:avLst/>
          </a:prstGeom>
          <a:noFill/>
        </p:spPr>
        <p:txBody>
          <a:bodyPr wrap="square" rtlCol="0">
            <a:spAutoFit/>
          </a:bodyPr>
          <a:lstStyle/>
          <a:p>
            <a:r>
              <a:rPr lang="en-US" sz="3200" b="1" dirty="0" smtClean="0"/>
              <a:t>What is Stride and padding ??</a:t>
            </a:r>
          </a:p>
          <a:p>
            <a:r>
              <a:rPr lang="en-US" sz="3200" b="1" dirty="0" smtClean="0">
                <a:solidFill>
                  <a:srgbClr val="FF0000"/>
                </a:solidFill>
              </a:rPr>
              <a:t>S=1,P=0 =( F-1)/2</a:t>
            </a:r>
            <a:endParaRPr lang="en-US" sz="3200" b="1" dirty="0">
              <a:solidFill>
                <a:srgbClr val="FF0000"/>
              </a:solidFill>
            </a:endParaRPr>
          </a:p>
        </p:txBody>
      </p:sp>
      <p:sp>
        <p:nvSpPr>
          <p:cNvPr id="4" name="TextBox 3"/>
          <p:cNvSpPr txBox="1"/>
          <p:nvPr/>
        </p:nvSpPr>
        <p:spPr>
          <a:xfrm>
            <a:off x="6172200" y="5288340"/>
            <a:ext cx="2971800" cy="1569660"/>
          </a:xfrm>
          <a:prstGeom prst="rect">
            <a:avLst/>
          </a:prstGeom>
          <a:noFill/>
        </p:spPr>
        <p:txBody>
          <a:bodyPr wrap="square" rtlCol="0">
            <a:spAutoFit/>
          </a:bodyPr>
          <a:lstStyle/>
          <a:p>
            <a:r>
              <a:rPr lang="en-US" sz="3200" b="1" dirty="0" smtClean="0"/>
              <a:t>What is Stride and padding ??</a:t>
            </a:r>
          </a:p>
          <a:p>
            <a:r>
              <a:rPr lang="en-US" sz="3200" b="1" dirty="0" smtClean="0">
                <a:solidFill>
                  <a:srgbClr val="FF0000"/>
                </a:solidFill>
              </a:rPr>
              <a:t>S=1,P=2 =(F-1)/2</a:t>
            </a:r>
            <a:endParaRPr lang="en-US" sz="3200" b="1" dirty="0">
              <a:solidFill>
                <a:srgbClr val="FF0000"/>
              </a:solidFill>
            </a:endParaRPr>
          </a:p>
        </p:txBody>
      </p:sp>
      <p:pic>
        <p:nvPicPr>
          <p:cNvPr id="6949889" name="Picture 1"/>
          <p:cNvPicPr>
            <a:picLocks noChangeAspect="1" noChangeArrowheads="1"/>
          </p:cNvPicPr>
          <p:nvPr/>
        </p:nvPicPr>
        <p:blipFill>
          <a:blip r:embed="rId2" cstate="print"/>
          <a:srcRect/>
          <a:stretch>
            <a:fillRect/>
          </a:stretch>
        </p:blipFill>
        <p:spPr bwMode="auto">
          <a:xfrm>
            <a:off x="0" y="0"/>
            <a:ext cx="9144000" cy="518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49889"/>
                                        </p:tgtEl>
                                        <p:attrNameLst>
                                          <p:attrName>style.visibility</p:attrName>
                                        </p:attrNameLst>
                                      </p:cBhvr>
                                      <p:to>
                                        <p:strVal val="visible"/>
                                      </p:to>
                                    </p:set>
                                    <p:anim calcmode="lin" valueType="num">
                                      <p:cBhvr additive="base">
                                        <p:cTn id="7" dur="500" fill="hold"/>
                                        <p:tgtEl>
                                          <p:spTgt spid="6949889"/>
                                        </p:tgtEl>
                                        <p:attrNameLst>
                                          <p:attrName>ppt_x</p:attrName>
                                        </p:attrNameLst>
                                      </p:cBhvr>
                                      <p:tavLst>
                                        <p:tav tm="0">
                                          <p:val>
                                            <p:strVal val="#ppt_x"/>
                                          </p:val>
                                        </p:tav>
                                        <p:tav tm="100000">
                                          <p:val>
                                            <p:strVal val="#ppt_x"/>
                                          </p:val>
                                        </p:tav>
                                      </p:tavLst>
                                    </p:anim>
                                    <p:anim calcmode="lin" valueType="num">
                                      <p:cBhvr additive="base">
                                        <p:cTn id="8" dur="500" fill="hold"/>
                                        <p:tgtEl>
                                          <p:spTgt spid="69498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reduce"/>
          <p:cNvPicPr>
            <a:picLocks noChangeAspect="1" noChangeArrowheads="1"/>
          </p:cNvPicPr>
          <p:nvPr/>
        </p:nvPicPr>
        <p:blipFill>
          <a:blip r:embed="rId2" cstate="print"/>
          <a:srcRect/>
          <a:stretch>
            <a:fillRect/>
          </a:stretch>
        </p:blipFill>
        <p:spPr bwMode="auto">
          <a:xfrm>
            <a:off x="0" y="1"/>
            <a:ext cx="8915400" cy="2819400"/>
          </a:xfrm>
          <a:prstGeom prst="rect">
            <a:avLst/>
          </a:prstGeom>
          <a:noFill/>
        </p:spPr>
      </p:pic>
      <p:pic>
        <p:nvPicPr>
          <p:cNvPr id="3" name="Picture 2" descr="reduced.png"/>
          <p:cNvPicPr>
            <a:picLocks noChangeAspect="1" noChangeArrowheads="1"/>
          </p:cNvPicPr>
          <p:nvPr/>
        </p:nvPicPr>
        <p:blipFill>
          <a:blip r:embed="rId3" cstate="print"/>
          <a:srcRect/>
          <a:stretch>
            <a:fillRect/>
          </a:stretch>
        </p:blipFill>
        <p:spPr bwMode="auto">
          <a:xfrm>
            <a:off x="0" y="2590800"/>
            <a:ext cx="9144000" cy="3429000"/>
          </a:xfrm>
          <a:prstGeom prst="rect">
            <a:avLst/>
          </a:prstGeom>
          <a:noFill/>
        </p:spPr>
      </p:pic>
      <p:sp>
        <p:nvSpPr>
          <p:cNvPr id="6" name="TextBox 5"/>
          <p:cNvSpPr txBox="1"/>
          <p:nvPr/>
        </p:nvSpPr>
        <p:spPr>
          <a:xfrm>
            <a:off x="0" y="5903893"/>
            <a:ext cx="9144000" cy="954107"/>
          </a:xfrm>
          <a:prstGeom prst="rect">
            <a:avLst/>
          </a:prstGeom>
          <a:noFill/>
        </p:spPr>
        <p:txBody>
          <a:bodyPr wrap="square" rtlCol="0">
            <a:spAutoFit/>
          </a:bodyPr>
          <a:lstStyle/>
          <a:p>
            <a:r>
              <a:rPr lang="en-US" sz="2800" b="1" dirty="0" smtClean="0">
                <a:solidFill>
                  <a:srgbClr val="FF0000"/>
                </a:solidFill>
              </a:rPr>
              <a:t>Input &amp; output sizes in </a:t>
            </a:r>
            <a:r>
              <a:rPr lang="en-US" sz="2800" b="1" dirty="0" err="1" smtClean="0">
                <a:solidFill>
                  <a:srgbClr val="FF0000"/>
                </a:solidFill>
              </a:rPr>
              <a:t>caseA</a:t>
            </a:r>
            <a:r>
              <a:rPr lang="en-US" sz="2800" b="1" dirty="0" smtClean="0">
                <a:solidFill>
                  <a:srgbClr val="FF0000"/>
                </a:solidFill>
              </a:rPr>
              <a:t> and case B are SAME</a:t>
            </a:r>
          </a:p>
          <a:p>
            <a:r>
              <a:rPr lang="en-US" sz="2800" b="1" dirty="0" smtClean="0">
                <a:solidFill>
                  <a:srgbClr val="FF0000"/>
                </a:solidFill>
              </a:rPr>
              <a:t>Calculate number of parameters to be learnt In both cases</a:t>
            </a:r>
            <a:endParaRPr lang="en-US" sz="2800" b="1" dirty="0">
              <a:solidFill>
                <a:srgbClr val="FF0000"/>
              </a:solidFill>
            </a:endParaRPr>
          </a:p>
        </p:txBody>
      </p:sp>
      <p:sp>
        <p:nvSpPr>
          <p:cNvPr id="7" name="TextBox 6"/>
          <p:cNvSpPr txBox="1"/>
          <p:nvPr/>
        </p:nvSpPr>
        <p:spPr>
          <a:xfrm>
            <a:off x="304800" y="1524000"/>
            <a:ext cx="1219200" cy="369332"/>
          </a:xfrm>
          <a:prstGeom prst="rect">
            <a:avLst/>
          </a:prstGeom>
          <a:noFill/>
        </p:spPr>
        <p:txBody>
          <a:bodyPr wrap="square" rtlCol="0">
            <a:spAutoFit/>
          </a:bodyPr>
          <a:lstStyle/>
          <a:p>
            <a:r>
              <a:rPr lang="en-US" b="1" dirty="0" smtClean="0">
                <a:solidFill>
                  <a:srgbClr val="FF0000"/>
                </a:solidFill>
              </a:rPr>
              <a:t>CASE  A</a:t>
            </a:r>
            <a:endParaRPr lang="en-US" b="1" dirty="0">
              <a:solidFill>
                <a:srgbClr val="FF0000"/>
              </a:solidFill>
            </a:endParaRPr>
          </a:p>
        </p:txBody>
      </p:sp>
      <p:sp>
        <p:nvSpPr>
          <p:cNvPr id="8" name="TextBox 7"/>
          <p:cNvSpPr txBox="1"/>
          <p:nvPr/>
        </p:nvSpPr>
        <p:spPr>
          <a:xfrm>
            <a:off x="533400" y="5334000"/>
            <a:ext cx="1219200" cy="369332"/>
          </a:xfrm>
          <a:prstGeom prst="rect">
            <a:avLst/>
          </a:prstGeom>
          <a:noFill/>
        </p:spPr>
        <p:txBody>
          <a:bodyPr wrap="square" rtlCol="0">
            <a:spAutoFit/>
          </a:bodyPr>
          <a:lstStyle/>
          <a:p>
            <a:r>
              <a:rPr lang="en-US" b="1" dirty="0" smtClean="0">
                <a:solidFill>
                  <a:srgbClr val="FF0000"/>
                </a:solidFill>
              </a:rPr>
              <a:t>CASE  B</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reduce"/>
          <p:cNvPicPr>
            <a:picLocks noChangeAspect="1" noChangeArrowheads="1"/>
          </p:cNvPicPr>
          <p:nvPr/>
        </p:nvPicPr>
        <p:blipFill>
          <a:blip r:embed="rId2" cstate="print"/>
          <a:srcRect/>
          <a:stretch>
            <a:fillRect/>
          </a:stretch>
        </p:blipFill>
        <p:spPr bwMode="auto">
          <a:xfrm>
            <a:off x="0" y="0"/>
            <a:ext cx="8915400" cy="3200399"/>
          </a:xfrm>
          <a:prstGeom prst="rect">
            <a:avLst/>
          </a:prstGeom>
          <a:noFill/>
        </p:spPr>
      </p:pic>
      <p:pic>
        <p:nvPicPr>
          <p:cNvPr id="3" name="Picture 2" descr="reduced.png"/>
          <p:cNvPicPr>
            <a:picLocks noChangeAspect="1" noChangeArrowheads="1"/>
          </p:cNvPicPr>
          <p:nvPr/>
        </p:nvPicPr>
        <p:blipFill>
          <a:blip r:embed="rId3" cstate="print"/>
          <a:srcRect/>
          <a:stretch>
            <a:fillRect/>
          </a:stretch>
        </p:blipFill>
        <p:spPr bwMode="auto">
          <a:xfrm>
            <a:off x="0" y="2819400"/>
            <a:ext cx="9144000" cy="3429000"/>
          </a:xfrm>
          <a:prstGeom prst="rect">
            <a:avLst/>
          </a:prstGeom>
          <a:noFill/>
        </p:spPr>
      </p:pic>
      <p:sp>
        <p:nvSpPr>
          <p:cNvPr id="4" name="TextBox 3"/>
          <p:cNvSpPr txBox="1"/>
          <p:nvPr/>
        </p:nvSpPr>
        <p:spPr>
          <a:xfrm>
            <a:off x="0" y="1676400"/>
            <a:ext cx="3276600" cy="1200329"/>
          </a:xfrm>
          <a:prstGeom prst="rect">
            <a:avLst/>
          </a:prstGeom>
          <a:noFill/>
        </p:spPr>
        <p:txBody>
          <a:bodyPr wrap="square" rtlCol="0">
            <a:spAutoFit/>
          </a:bodyPr>
          <a:lstStyle/>
          <a:p>
            <a:r>
              <a:rPr lang="en-US" sz="2400" b="1" dirty="0" smtClean="0">
                <a:solidFill>
                  <a:srgbClr val="FF0000"/>
                </a:solidFill>
              </a:rPr>
              <a:t>Number of parameters to be learnt :  192x5x5x32 = 1,53,600</a:t>
            </a:r>
            <a:endParaRPr lang="en-US" sz="2400" b="1" dirty="0">
              <a:solidFill>
                <a:srgbClr val="FF0000"/>
              </a:solidFill>
            </a:endParaRPr>
          </a:p>
        </p:txBody>
      </p:sp>
      <p:sp>
        <p:nvSpPr>
          <p:cNvPr id="5" name="TextBox 4"/>
          <p:cNvSpPr txBox="1"/>
          <p:nvPr/>
        </p:nvSpPr>
        <p:spPr>
          <a:xfrm>
            <a:off x="4648200" y="5288340"/>
            <a:ext cx="4495800" cy="1569660"/>
          </a:xfrm>
          <a:prstGeom prst="rect">
            <a:avLst/>
          </a:prstGeom>
          <a:noFill/>
        </p:spPr>
        <p:txBody>
          <a:bodyPr wrap="square" rtlCol="0">
            <a:spAutoFit/>
          </a:bodyPr>
          <a:lstStyle/>
          <a:p>
            <a:r>
              <a:rPr lang="en-US" sz="2400" b="1" dirty="0" smtClean="0">
                <a:solidFill>
                  <a:srgbClr val="FF0000"/>
                </a:solidFill>
              </a:rPr>
              <a:t>Number of parameters : </a:t>
            </a:r>
          </a:p>
          <a:p>
            <a:r>
              <a:rPr lang="en-US" sz="2400" b="1" dirty="0" smtClean="0">
                <a:solidFill>
                  <a:srgbClr val="FF0000"/>
                </a:solidFill>
              </a:rPr>
              <a:t>192x1x1x16+ 16x5x5x32= 15,872</a:t>
            </a:r>
          </a:p>
          <a:p>
            <a:r>
              <a:rPr lang="en-US" sz="2400" b="1" dirty="0" smtClean="0">
                <a:solidFill>
                  <a:srgbClr val="FF0000"/>
                </a:solidFill>
              </a:rPr>
              <a:t>Large reduction in parameters !</a:t>
            </a:r>
          </a:p>
          <a:p>
            <a:r>
              <a:rPr lang="en-US" sz="2400" b="1" dirty="0" smtClean="0">
                <a:solidFill>
                  <a:srgbClr val="FF0000"/>
                </a:solidFill>
              </a:rPr>
              <a:t>Input-Output Size SAME</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2529" name="Rectangle 1"/>
          <p:cNvSpPr>
            <a:spLocks noChangeArrowheads="1"/>
          </p:cNvSpPr>
          <p:nvPr/>
        </p:nvSpPr>
        <p:spPr bwMode="auto">
          <a:xfrm>
            <a:off x="0" y="-246220"/>
            <a:ext cx="9144000" cy="3939540"/>
          </a:xfrm>
          <a:prstGeom prst="rect">
            <a:avLst/>
          </a:prstGeom>
          <a:solidFill>
            <a:srgbClr val="EFF0F1"/>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0000"/>
                </a:solidFill>
                <a:effectLst/>
                <a:latin typeface="Consolas" pitchFamily="49" charset="0"/>
                <a:cs typeface="Consolas" pitchFamily="49" charset="0"/>
              </a:rPr>
              <a:t>	Which of the two below is computationally less 	costly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0000"/>
                </a:solidFill>
                <a:effectLst/>
                <a:latin typeface="Consolas" pitchFamily="49" charset="0"/>
                <a:cs typeface="Consolas" pitchFamily="49" charset="0"/>
              </a:rPr>
              <a:t>(</a:t>
            </a:r>
            <a:r>
              <a:rPr kumimoji="0" lang="en-US" sz="2400" b="1" i="0" u="none" strike="noStrike" cap="none" normalizeH="0" baseline="0" dirty="0" err="1" smtClean="0">
                <a:ln>
                  <a:noFill/>
                </a:ln>
                <a:solidFill>
                  <a:srgbClr val="FF0000"/>
                </a:solidFill>
                <a:effectLst/>
                <a:latin typeface="Consolas" pitchFamily="49" charset="0"/>
                <a:cs typeface="Consolas" pitchFamily="49" charset="0"/>
              </a:rPr>
              <a:t>i</a:t>
            </a:r>
            <a:r>
              <a:rPr kumimoji="0" lang="en-US" sz="2400" b="1" i="0" u="none" strike="noStrike" cap="none" normalizeH="0" baseline="0" dirty="0" smtClean="0">
                <a:ln>
                  <a:noFill/>
                </a:ln>
                <a:solidFill>
                  <a:srgbClr val="FF0000"/>
                </a:solidFill>
                <a:effectLst/>
                <a:latin typeface="Consolas" pitchFamily="49" charset="0"/>
                <a:cs typeface="Consolas" pitchFamily="49" charset="0"/>
              </a:rPr>
              <a:t>)input (256 depth) -&gt; 1x1 convolution </a:t>
            </a:r>
            <a:r>
              <a:rPr kumimoji="0" lang="en-US" sz="2800" b="1" i="0" u="none" strike="noStrike" cap="none" normalizeH="0" baseline="0" dirty="0" smtClean="0">
                <a:ln>
                  <a:noFill/>
                </a:ln>
                <a:solidFill>
                  <a:srgbClr val="FF0000"/>
                </a:solidFill>
                <a:effectLst/>
                <a:latin typeface="Consolas" pitchFamily="49" charset="0"/>
                <a:cs typeface="Consolas" pitchFamily="49" charset="0"/>
              </a:rPr>
              <a:t>(</a:t>
            </a:r>
            <a:r>
              <a:rPr kumimoji="0" lang="en-US" sz="2400" b="1" i="0" u="none" strike="noStrike" cap="none" normalizeH="0" baseline="0" dirty="0" smtClean="0">
                <a:ln>
                  <a:noFill/>
                </a:ln>
                <a:solidFill>
                  <a:srgbClr val="FF0000"/>
                </a:solidFill>
                <a:effectLst/>
                <a:latin typeface="Consolas" pitchFamily="49" charset="0"/>
                <a:cs typeface="Consolas" pitchFamily="49" charset="0"/>
              </a:rPr>
              <a:t>64</a:t>
            </a:r>
            <a:r>
              <a:rPr kumimoji="0" lang="en-US" sz="2400" b="1" i="0" u="none" strike="noStrike" cap="none" normalizeH="0" dirty="0" smtClean="0">
                <a:ln>
                  <a:noFill/>
                </a:ln>
                <a:solidFill>
                  <a:srgbClr val="FF0000"/>
                </a:solidFill>
                <a:effectLst/>
                <a:latin typeface="Consolas" pitchFamily="49" charset="0"/>
                <a:cs typeface="Consolas" pitchFamily="49" charset="0"/>
              </a:rPr>
              <a:t> </a:t>
            </a:r>
            <a:r>
              <a:rPr kumimoji="0" lang="en-US" sz="2400" b="1" i="0" u="none" strike="noStrike" cap="none" normalizeH="0" baseline="0" dirty="0" smtClean="0">
                <a:ln>
                  <a:noFill/>
                </a:ln>
                <a:solidFill>
                  <a:srgbClr val="FF0000"/>
                </a:solidFill>
                <a:effectLst/>
                <a:latin typeface="Consolas" pitchFamily="49" charset="0"/>
                <a:cs typeface="Consolas" pitchFamily="49" charset="0"/>
              </a:rPr>
              <a:t>filters/depth) -&gt; 4x4 </a:t>
            </a:r>
            <a:r>
              <a:rPr kumimoji="0" lang="en-US" sz="2000" b="1" i="0" u="none" strike="noStrike" cap="none" normalizeH="0" baseline="0" dirty="0" smtClean="0">
                <a:ln>
                  <a:noFill/>
                </a:ln>
                <a:solidFill>
                  <a:srgbClr val="FF0000"/>
                </a:solidFill>
                <a:effectLst/>
                <a:latin typeface="Consolas" pitchFamily="49" charset="0"/>
                <a:cs typeface="Consolas" pitchFamily="49" charset="0"/>
              </a:rPr>
              <a:t>convolution </a:t>
            </a:r>
            <a:r>
              <a:rPr kumimoji="0" lang="en-US" sz="2400" b="1" i="0" u="none" strike="noStrike" cap="none" normalizeH="0" baseline="0" dirty="0" smtClean="0">
                <a:ln>
                  <a:noFill/>
                </a:ln>
                <a:solidFill>
                  <a:srgbClr val="FF0000"/>
                </a:solidFill>
                <a:effectLst/>
                <a:latin typeface="Consolas" pitchFamily="49" charset="0"/>
                <a:cs typeface="Consolas" pitchFamily="49" charset="0"/>
              </a:rPr>
              <a:t>(256 filters/depth)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rgbClr val="FF0000"/>
              </a:solidFill>
              <a:effectLst/>
              <a:latin typeface="Consolas" pitchFamily="49" charset="0"/>
              <a:cs typeface="Consolas" pitchFamily="49" charset="0"/>
            </a:endParaRPr>
          </a:p>
          <a:p>
            <a:pPr fontAlgn="base">
              <a:spcBef>
                <a:spcPct val="0"/>
              </a:spcBef>
              <a:spcAft>
                <a:spcPct val="0"/>
              </a:spcAft>
            </a:pPr>
            <a:r>
              <a:rPr lang="en-US" sz="2400" b="1" dirty="0" smtClean="0">
                <a:solidFill>
                  <a:srgbClr val="FF0000"/>
                </a:solidFill>
                <a:latin typeface="Consolas" pitchFamily="49" charset="0"/>
                <a:cs typeface="Consolas" pitchFamily="49" charset="0"/>
              </a:rPr>
              <a:t>(ii)input(256 depth)-&gt;</a:t>
            </a:r>
            <a:r>
              <a:rPr lang="en-US" sz="2800" b="1" dirty="0" smtClean="0">
                <a:solidFill>
                  <a:srgbClr val="FF0000"/>
                </a:solidFill>
                <a:latin typeface="Consolas" pitchFamily="49" charset="0"/>
                <a:cs typeface="Consolas" pitchFamily="49" charset="0"/>
              </a:rPr>
              <a:t>4x4 </a:t>
            </a:r>
            <a:r>
              <a:rPr lang="en-US" sz="2400" b="1" dirty="0" smtClean="0">
                <a:solidFill>
                  <a:srgbClr val="FF0000"/>
                </a:solidFill>
                <a:latin typeface="Consolas" pitchFamily="49" charset="0"/>
                <a:cs typeface="Consolas" pitchFamily="49" charset="0"/>
              </a:rPr>
              <a:t>C</a:t>
            </a:r>
            <a:r>
              <a:rPr lang="en-US" sz="2000" b="1" dirty="0" smtClean="0">
                <a:solidFill>
                  <a:srgbClr val="FF0000"/>
                </a:solidFill>
                <a:latin typeface="Consolas" pitchFamily="49" charset="0"/>
                <a:cs typeface="Consolas" pitchFamily="49" charset="0"/>
              </a:rPr>
              <a:t>onvolution(256 filters/depth) </a:t>
            </a:r>
            <a:endParaRPr lang="en-US" sz="2400" b="1" dirty="0" smtClean="0">
              <a:solidFill>
                <a:srgbClr val="FF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42729"/>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dirty="0" smtClean="0">
              <a:solidFill>
                <a:srgbClr val="242729"/>
              </a:solidFill>
              <a:latin typeface="Consolas" pitchFamily="49" charset="0"/>
              <a:cs typeface="Consolas" pitchFamily="49" charset="0"/>
            </a:endParaRPr>
          </a:p>
          <a:p>
            <a:pPr lvl="0" fontAlgn="base">
              <a:spcBef>
                <a:spcPct val="0"/>
              </a:spcBef>
              <a:spcAft>
                <a:spcPct val="0"/>
              </a:spcAft>
            </a:pPr>
            <a:r>
              <a:rPr kumimoji="0" lang="en-US" b="0" i="0" u="none" strike="noStrike" cap="none" normalizeH="0" baseline="0" dirty="0" smtClean="0">
                <a:ln>
                  <a:noFill/>
                </a:ln>
                <a:solidFill>
                  <a:srgbClr val="242729"/>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dirty="0" smtClean="0">
              <a:solidFill>
                <a:srgbClr val="242729"/>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600" dirty="0" smtClean="0">
              <a:solidFill>
                <a:srgbClr val="242729"/>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502530" name="Rectangle 2"/>
          <p:cNvSpPr>
            <a:spLocks noChangeArrowheads="1"/>
          </p:cNvSpPr>
          <p:nvPr/>
        </p:nvSpPr>
        <p:spPr bwMode="auto">
          <a:xfrm>
            <a:off x="0" y="2426017"/>
            <a:ext cx="9144000" cy="4431983"/>
          </a:xfrm>
          <a:prstGeom prst="rect">
            <a:avLst/>
          </a:prstGeom>
          <a:solidFill>
            <a:srgbClr val="EFF0F1"/>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42729"/>
                </a:solidFill>
                <a:effectLst/>
                <a:latin typeface="Arial" pitchFamily="34" charset="0"/>
                <a:cs typeface="Arial" pitchFamily="34" charset="0"/>
              </a:rPr>
              <a:t>Assume that the computation cost is proportional to the number of weights.  </a:t>
            </a:r>
          </a:p>
          <a:p>
            <a:pPr lvl="0" fontAlgn="base">
              <a:spcBef>
                <a:spcPct val="0"/>
              </a:spcBef>
              <a:spcAft>
                <a:spcPct val="0"/>
              </a:spcAft>
            </a:pPr>
            <a:r>
              <a:rPr lang="en-US" sz="2400" dirty="0" smtClean="0">
                <a:solidFill>
                  <a:srgbClr val="242729"/>
                </a:solidFill>
                <a:latin typeface="Arial" pitchFamily="34" charset="0"/>
                <a:cs typeface="Arial" pitchFamily="34" charset="0"/>
              </a:rPr>
              <a:t>case (</a:t>
            </a:r>
            <a:r>
              <a:rPr lang="en-US" sz="2400" dirty="0" err="1" smtClean="0">
                <a:solidFill>
                  <a:srgbClr val="242729"/>
                </a:solidFill>
                <a:latin typeface="Arial" pitchFamily="34" charset="0"/>
                <a:cs typeface="Arial" pitchFamily="34" charset="0"/>
              </a:rPr>
              <a:t>i</a:t>
            </a:r>
            <a:r>
              <a:rPr lang="en-US" sz="2400" dirty="0" smtClean="0">
                <a:solidFill>
                  <a:srgbClr val="242729"/>
                </a:solidFill>
                <a:latin typeface="Arial" pitchFamily="34" charset="0"/>
                <a:cs typeface="Arial" pitchFamily="34" charset="0"/>
              </a:rPr>
              <a:t>)   </a:t>
            </a:r>
            <a:r>
              <a:rPr lang="en-US" sz="2400" b="1" dirty="0" err="1" smtClean="0">
                <a:solidFill>
                  <a:srgbClr val="FF0000"/>
                </a:solidFill>
                <a:latin typeface="Consolas" pitchFamily="49" charset="0"/>
                <a:cs typeface="Consolas" pitchFamily="49" charset="0"/>
              </a:rPr>
              <a:t>num_weights</a:t>
            </a:r>
            <a:r>
              <a:rPr lang="en-US" sz="2400" b="1" dirty="0" smtClean="0">
                <a:solidFill>
                  <a:srgbClr val="FF0000"/>
                </a:solidFill>
                <a:latin typeface="Consolas" pitchFamily="49" charset="0"/>
                <a:cs typeface="Consolas" pitchFamily="49" charset="0"/>
              </a:rPr>
              <a:t>=</a:t>
            </a:r>
            <a:r>
              <a:rPr lang="en-US" sz="2400" b="1" dirty="0" err="1" smtClean="0">
                <a:solidFill>
                  <a:srgbClr val="FF0000"/>
                </a:solidFill>
                <a:latin typeface="Consolas" pitchFamily="49" charset="0"/>
                <a:cs typeface="Consolas" pitchFamily="49" charset="0"/>
              </a:rPr>
              <a:t>in_depth</a:t>
            </a:r>
            <a:r>
              <a:rPr lang="en-US" sz="2400" b="1" dirty="0" smtClean="0">
                <a:solidFill>
                  <a:srgbClr val="FF0000"/>
                </a:solidFill>
                <a:latin typeface="Consolas" pitchFamily="49" charset="0"/>
                <a:cs typeface="Consolas" pitchFamily="49" charset="0"/>
              </a:rPr>
              <a:t> x </a:t>
            </a:r>
            <a:r>
              <a:rPr lang="en-US" sz="2400" b="1" dirty="0" err="1" smtClean="0">
                <a:solidFill>
                  <a:srgbClr val="FF0000"/>
                </a:solidFill>
                <a:latin typeface="Consolas" pitchFamily="49" charset="0"/>
                <a:cs typeface="Consolas" pitchFamily="49" charset="0"/>
              </a:rPr>
              <a:t>out_depth</a:t>
            </a:r>
            <a:r>
              <a:rPr lang="en-US" sz="2400" b="1" dirty="0" smtClean="0">
                <a:solidFill>
                  <a:srgbClr val="FF0000"/>
                </a:solidFill>
                <a:latin typeface="Consolas" pitchFamily="49" charset="0"/>
                <a:cs typeface="Consolas" pitchFamily="49" charset="0"/>
              </a:rPr>
              <a:t> x </a:t>
            </a:r>
            <a:r>
              <a:rPr lang="en-US" sz="2400" b="1" dirty="0" err="1" smtClean="0">
                <a:solidFill>
                  <a:srgbClr val="FF0000"/>
                </a:solidFill>
                <a:latin typeface="Consolas" pitchFamily="49" charset="0"/>
                <a:cs typeface="Consolas" pitchFamily="49" charset="0"/>
              </a:rPr>
              <a:t>kernel_size</a:t>
            </a:r>
            <a:endParaRPr lang="en-US" sz="2400" b="1" dirty="0" smtClean="0">
              <a:solidFill>
                <a:srgbClr val="FF0000"/>
              </a:solidFill>
              <a:latin typeface="Consolas" pitchFamily="49" charset="0"/>
              <a:cs typeface="Consolas" pitchFamily="49" charset="0"/>
            </a:endParaRPr>
          </a:p>
          <a:p>
            <a:pPr lvl="0" fontAlgn="base">
              <a:spcBef>
                <a:spcPct val="0"/>
              </a:spcBef>
              <a:spcAft>
                <a:spcPct val="0"/>
              </a:spcAft>
            </a:pPr>
            <a:r>
              <a:rPr lang="en-US" sz="2400" dirty="0" smtClean="0">
                <a:solidFill>
                  <a:srgbClr val="242729"/>
                </a:solidFill>
                <a:latin typeface="Consolas" pitchFamily="49" charset="0"/>
                <a:cs typeface="Consolas" pitchFamily="49" charset="0"/>
              </a:rPr>
              <a:t>                 = 256x1x1x64 + 64x4x4x256= 2,78,528</a:t>
            </a:r>
            <a:endParaRPr lang="en-US" sz="2400"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42729"/>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400"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42729"/>
                </a:solidFill>
                <a:effectLst/>
                <a:latin typeface="Arial" pitchFamily="34" charset="0"/>
                <a:cs typeface="Arial" pitchFamily="34" charset="0"/>
              </a:rPr>
              <a:t>the </a:t>
            </a:r>
            <a:r>
              <a:rPr kumimoji="0" lang="en-US" sz="2400" b="0" i="0" u="none" strike="noStrike" cap="none" normalizeH="0" baseline="0" dirty="0" err="1" smtClean="0">
                <a:ln>
                  <a:noFill/>
                </a:ln>
                <a:solidFill>
                  <a:srgbClr val="242729"/>
                </a:solidFill>
                <a:effectLst/>
                <a:latin typeface="Consolas" pitchFamily="49" charset="0"/>
                <a:cs typeface="Consolas" pitchFamily="49" charset="0"/>
              </a:rPr>
              <a:t>num_weights</a:t>
            </a:r>
            <a:r>
              <a:rPr kumimoji="0" lang="en-US" sz="2400" b="0" i="0" u="none" strike="noStrike" cap="none" normalizeH="0" baseline="0" dirty="0" smtClean="0">
                <a:ln>
                  <a:noFill/>
                </a:ln>
                <a:solidFill>
                  <a:srgbClr val="242729"/>
                </a:solidFill>
                <a:effectLst/>
                <a:latin typeface="Consolas" pitchFamily="49" charset="0"/>
                <a:cs typeface="Consolas" pitchFamily="49" charset="0"/>
              </a:rPr>
              <a:t> = </a:t>
            </a:r>
            <a:r>
              <a:rPr kumimoji="0" lang="en-US" sz="2400" b="0" i="0" u="none" strike="noStrike" cap="none" normalizeH="0" baseline="0" dirty="0" err="1" smtClean="0">
                <a:ln>
                  <a:noFill/>
                </a:ln>
                <a:solidFill>
                  <a:srgbClr val="242729"/>
                </a:solidFill>
                <a:effectLst/>
                <a:latin typeface="Consolas" pitchFamily="49" charset="0"/>
                <a:cs typeface="Consolas" pitchFamily="49" charset="0"/>
              </a:rPr>
              <a:t>in_depth</a:t>
            </a:r>
            <a:r>
              <a:rPr kumimoji="0" lang="en-US" sz="2400" b="0" i="0" u="none" strike="noStrike" cap="none" normalizeH="0" baseline="0" dirty="0" smtClean="0">
                <a:ln>
                  <a:noFill/>
                </a:ln>
                <a:solidFill>
                  <a:srgbClr val="242729"/>
                </a:solidFill>
                <a:effectLst/>
                <a:latin typeface="Consolas" pitchFamily="49" charset="0"/>
                <a:cs typeface="Consolas" pitchFamily="49" charset="0"/>
              </a:rPr>
              <a:t> x </a:t>
            </a:r>
            <a:r>
              <a:rPr kumimoji="0" lang="en-US" sz="2400" b="0" i="0" u="none" strike="noStrike" cap="none" normalizeH="0" baseline="0" dirty="0" err="1" smtClean="0">
                <a:ln>
                  <a:noFill/>
                </a:ln>
                <a:solidFill>
                  <a:srgbClr val="242729"/>
                </a:solidFill>
                <a:effectLst/>
                <a:latin typeface="Consolas" pitchFamily="49" charset="0"/>
                <a:cs typeface="Consolas" pitchFamily="49" charset="0"/>
              </a:rPr>
              <a:t>out_depth</a:t>
            </a:r>
            <a:r>
              <a:rPr kumimoji="0" lang="en-US" sz="2400" b="0" i="0" u="none" strike="noStrike" cap="none" normalizeH="0" baseline="0" dirty="0" smtClean="0">
                <a:ln>
                  <a:noFill/>
                </a:ln>
                <a:solidFill>
                  <a:srgbClr val="242729"/>
                </a:solidFill>
                <a:effectLst/>
                <a:latin typeface="Consolas" pitchFamily="49" charset="0"/>
                <a:cs typeface="Consolas" pitchFamily="49" charset="0"/>
              </a:rPr>
              <a:t> x </a:t>
            </a:r>
            <a:r>
              <a:rPr kumimoji="0" lang="en-US" sz="2400" b="0" i="0" u="none" strike="noStrike" cap="none" normalizeH="0" baseline="0" dirty="0" err="1" smtClean="0">
                <a:ln>
                  <a:noFill/>
                </a:ln>
                <a:solidFill>
                  <a:srgbClr val="242729"/>
                </a:solidFill>
                <a:effectLst/>
                <a:latin typeface="Consolas" pitchFamily="49" charset="0"/>
                <a:cs typeface="Consolas" pitchFamily="49" charset="0"/>
              </a:rPr>
              <a:t>kernel_size</a:t>
            </a:r>
            <a:endParaRPr kumimoji="0" lang="en-US" sz="2400" b="0" i="0" u="none" strike="noStrike" cap="none" normalizeH="0" baseline="0" dirty="0" smtClean="0">
              <a:ln>
                <a:noFill/>
              </a:ln>
              <a:solidFill>
                <a:srgbClr val="242729"/>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sz="2400" dirty="0" smtClean="0">
                <a:solidFill>
                  <a:srgbClr val="242729"/>
                </a:solidFill>
                <a:latin typeface="Consolas" pitchFamily="49" charset="0"/>
                <a:cs typeface="Consolas" pitchFamily="49" charset="0"/>
              </a:rPr>
              <a:t>              </a:t>
            </a:r>
            <a:r>
              <a:rPr kumimoji="0" lang="en-US" sz="2400" b="0" i="0" u="none" strike="noStrike" cap="none" normalizeH="0" baseline="0" dirty="0" smtClean="0">
                <a:ln>
                  <a:noFill/>
                </a:ln>
                <a:solidFill>
                  <a:srgbClr val="242729"/>
                </a:solidFill>
                <a:effectLst/>
                <a:latin typeface="Consolas" pitchFamily="49" charset="0"/>
                <a:cs typeface="Consolas" pitchFamily="49" charset="0"/>
              </a:rPr>
              <a:t> = 256x4x4x256</a:t>
            </a:r>
            <a:r>
              <a:rPr lang="en-US" sz="2400" dirty="0" smtClean="0">
                <a:solidFill>
                  <a:srgbClr val="242729"/>
                </a:solidFill>
                <a:latin typeface="Arial" pitchFamily="34" charset="0"/>
                <a:cs typeface="Arial" pitchFamily="34" charset="0"/>
              </a:rPr>
              <a:t> =10,48,576</a:t>
            </a:r>
          </a:p>
          <a:p>
            <a:pPr fontAlgn="base">
              <a:spcBef>
                <a:spcPct val="0"/>
              </a:spcBef>
              <a:spcAft>
                <a:spcPct val="0"/>
              </a:spcAft>
            </a:pPr>
            <a:endParaRPr lang="en-US" sz="2400" dirty="0" smtClean="0">
              <a:solidFill>
                <a:srgbClr val="242729"/>
              </a:solidFill>
              <a:latin typeface="Arial" pitchFamily="34" charset="0"/>
              <a:cs typeface="Arial" pitchFamily="34" charset="0"/>
            </a:endParaRPr>
          </a:p>
          <a:p>
            <a:pPr fontAlgn="base">
              <a:spcBef>
                <a:spcPct val="0"/>
              </a:spcBef>
              <a:spcAft>
                <a:spcPct val="0"/>
              </a:spcAft>
            </a:pPr>
            <a:r>
              <a:rPr lang="en-US" sz="2400" dirty="0" smtClean="0">
                <a:solidFill>
                  <a:srgbClr val="242729"/>
                </a:solidFill>
                <a:latin typeface="Arial" pitchFamily="34" charset="0"/>
                <a:cs typeface="Arial" pitchFamily="34" charset="0"/>
              </a:rPr>
              <a:t>The bottom one is about ~3.7x slower.</a:t>
            </a:r>
            <a:endParaRPr lang="en-US" sz="4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42729"/>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42729"/>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2529"/>
                                        </p:tgtEl>
                                        <p:attrNameLst>
                                          <p:attrName>style.visibility</p:attrName>
                                        </p:attrNameLst>
                                      </p:cBhvr>
                                      <p:to>
                                        <p:strVal val="visible"/>
                                      </p:to>
                                    </p:set>
                                    <p:anim calcmode="lin" valueType="num">
                                      <p:cBhvr additive="base">
                                        <p:cTn id="7" dur="500" fill="hold"/>
                                        <p:tgtEl>
                                          <p:spTgt spid="4502529"/>
                                        </p:tgtEl>
                                        <p:attrNameLst>
                                          <p:attrName>ppt_x</p:attrName>
                                        </p:attrNameLst>
                                      </p:cBhvr>
                                      <p:tavLst>
                                        <p:tav tm="0">
                                          <p:val>
                                            <p:strVal val="#ppt_x"/>
                                          </p:val>
                                        </p:tav>
                                        <p:tav tm="100000">
                                          <p:val>
                                            <p:strVal val="#ppt_x"/>
                                          </p:val>
                                        </p:tav>
                                      </p:tavLst>
                                    </p:anim>
                                    <p:anim calcmode="lin" valueType="num">
                                      <p:cBhvr additive="base">
                                        <p:cTn id="8" dur="500" fill="hold"/>
                                        <p:tgtEl>
                                          <p:spTgt spid="45025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2530">
                                            <p:bg/>
                                          </p:spTgt>
                                        </p:tgtEl>
                                        <p:attrNameLst>
                                          <p:attrName>style.visibility</p:attrName>
                                        </p:attrNameLst>
                                      </p:cBhvr>
                                      <p:to>
                                        <p:strVal val="visible"/>
                                      </p:to>
                                    </p:set>
                                    <p:anim calcmode="lin" valueType="num">
                                      <p:cBhvr additive="base">
                                        <p:cTn id="13" dur="500" fill="hold"/>
                                        <p:tgtEl>
                                          <p:spTgt spid="450253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502530">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2530">
                                            <p:txEl>
                                              <p:pRg st="0" end="0"/>
                                            </p:txEl>
                                          </p:spTgt>
                                        </p:tgtEl>
                                        <p:attrNameLst>
                                          <p:attrName>style.visibility</p:attrName>
                                        </p:attrNameLst>
                                      </p:cBhvr>
                                      <p:to>
                                        <p:strVal val="visible"/>
                                      </p:to>
                                    </p:set>
                                    <p:anim calcmode="lin" valueType="num">
                                      <p:cBhvr additive="base">
                                        <p:cTn id="19" dur="500" fill="hold"/>
                                        <p:tgtEl>
                                          <p:spTgt spid="450253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25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2530">
                                            <p:txEl>
                                              <p:pRg st="1" end="1"/>
                                            </p:txEl>
                                          </p:spTgt>
                                        </p:tgtEl>
                                        <p:attrNameLst>
                                          <p:attrName>style.visibility</p:attrName>
                                        </p:attrNameLst>
                                      </p:cBhvr>
                                      <p:to>
                                        <p:strVal val="visible"/>
                                      </p:to>
                                    </p:set>
                                    <p:anim calcmode="lin" valueType="num">
                                      <p:cBhvr additive="base">
                                        <p:cTn id="25" dur="500" fill="hold"/>
                                        <p:tgtEl>
                                          <p:spTgt spid="450253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025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02530">
                                            <p:txEl>
                                              <p:pRg st="2" end="2"/>
                                            </p:txEl>
                                          </p:spTgt>
                                        </p:tgtEl>
                                        <p:attrNameLst>
                                          <p:attrName>style.visibility</p:attrName>
                                        </p:attrNameLst>
                                      </p:cBhvr>
                                      <p:to>
                                        <p:strVal val="visible"/>
                                      </p:to>
                                    </p:set>
                                    <p:anim calcmode="lin" valueType="num">
                                      <p:cBhvr additive="base">
                                        <p:cTn id="31" dur="500" fill="hold"/>
                                        <p:tgtEl>
                                          <p:spTgt spid="450253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25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02530">
                                            <p:txEl>
                                              <p:pRg st="5" end="5"/>
                                            </p:txEl>
                                          </p:spTgt>
                                        </p:tgtEl>
                                        <p:attrNameLst>
                                          <p:attrName>style.visibility</p:attrName>
                                        </p:attrNameLst>
                                      </p:cBhvr>
                                      <p:to>
                                        <p:strVal val="visible"/>
                                      </p:to>
                                    </p:set>
                                    <p:anim calcmode="lin" valueType="num">
                                      <p:cBhvr additive="base">
                                        <p:cTn id="37" dur="500" fill="hold"/>
                                        <p:tgtEl>
                                          <p:spTgt spid="450253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025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02530">
                                            <p:txEl>
                                              <p:pRg st="6" end="6"/>
                                            </p:txEl>
                                          </p:spTgt>
                                        </p:tgtEl>
                                        <p:attrNameLst>
                                          <p:attrName>style.visibility</p:attrName>
                                        </p:attrNameLst>
                                      </p:cBhvr>
                                      <p:to>
                                        <p:strVal val="visible"/>
                                      </p:to>
                                    </p:set>
                                    <p:anim calcmode="lin" valueType="num">
                                      <p:cBhvr additive="base">
                                        <p:cTn id="43" dur="500" fill="hold"/>
                                        <p:tgtEl>
                                          <p:spTgt spid="450253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0253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502530">
                                            <p:txEl>
                                              <p:pRg st="8" end="8"/>
                                            </p:txEl>
                                          </p:spTgt>
                                        </p:tgtEl>
                                        <p:attrNameLst>
                                          <p:attrName>style.visibility</p:attrName>
                                        </p:attrNameLst>
                                      </p:cBhvr>
                                      <p:to>
                                        <p:strVal val="visible"/>
                                      </p:to>
                                    </p:set>
                                    <p:anim calcmode="lin" valueType="num">
                                      <p:cBhvr additive="base">
                                        <p:cTn id="49" dur="500" fill="hold"/>
                                        <p:tgtEl>
                                          <p:spTgt spid="450253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50253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2529" grpId="0" animBg="1"/>
      <p:bldP spid="4502530" grpId="0" build="p"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28600"/>
            <a:ext cx="9144000" cy="5632311"/>
          </a:xfrm>
          <a:prstGeom prst="rect">
            <a:avLst/>
          </a:prstGeom>
          <a:noFill/>
        </p:spPr>
        <p:txBody>
          <a:bodyPr wrap="square" rtlCol="0">
            <a:spAutoFit/>
          </a:bodyPr>
          <a:lstStyle/>
          <a:p>
            <a:pPr>
              <a:buFont typeface="Wingdings" pitchFamily="2" charset="2"/>
              <a:buChar char="ü"/>
            </a:pPr>
            <a:r>
              <a:rPr lang="en-US" sz="3600" b="1" dirty="0" smtClean="0"/>
              <a:t>1x1 and 3x3 </a:t>
            </a:r>
            <a:r>
              <a:rPr lang="en-US" sz="3600" b="1" dirty="0" err="1" smtClean="0"/>
              <a:t>convolutional</a:t>
            </a:r>
            <a:r>
              <a:rPr lang="en-US" sz="3600" b="1" dirty="0" smtClean="0"/>
              <a:t> Kernels are widely used for their </a:t>
            </a:r>
            <a:r>
              <a:rPr lang="en-US" sz="3600" b="1" dirty="0" err="1" smtClean="0"/>
              <a:t>benfit</a:t>
            </a:r>
            <a:r>
              <a:rPr lang="en-US" sz="3600" b="1" dirty="0" smtClean="0"/>
              <a:t> of reducing computations, pruning parameters and improving accuracies</a:t>
            </a:r>
          </a:p>
          <a:p>
            <a:pPr>
              <a:buFont typeface="Wingdings" pitchFamily="2" charset="2"/>
              <a:buChar char="ü"/>
            </a:pPr>
            <a:endParaRPr lang="en-US" sz="3600" b="1" dirty="0" smtClean="0"/>
          </a:p>
          <a:p>
            <a:pPr>
              <a:buFont typeface="Wingdings" pitchFamily="2" charset="2"/>
              <a:buChar char="ü"/>
            </a:pPr>
            <a:r>
              <a:rPr lang="en-US" sz="3600" b="1" dirty="0" smtClean="0">
                <a:solidFill>
                  <a:srgbClr val="FF0000"/>
                </a:solidFill>
              </a:rPr>
              <a:t>3x3 are the smallest filters that can capture the notion of left/right, up/down, and centre.</a:t>
            </a:r>
          </a:p>
          <a:p>
            <a:pPr>
              <a:buFont typeface="Wingdings" pitchFamily="2" charset="2"/>
              <a:buChar char="ü"/>
            </a:pPr>
            <a:endParaRPr lang="en-US" sz="3600" b="1" dirty="0" smtClean="0"/>
          </a:p>
          <a:p>
            <a:pPr>
              <a:buFont typeface="Wingdings" pitchFamily="2" charset="2"/>
              <a:buChar char="ü"/>
            </a:pPr>
            <a:r>
              <a:rPr lang="en-US" sz="3600" b="1" dirty="0" smtClean="0"/>
              <a:t>Although the receptive fields of 3x3 filters are small, a few continuous 3x3 layers can get the same receptive field of bigger filters.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19B372-E8A7-4D27-BB96-BD52F514B874}"/>
              </a:ext>
            </a:extLst>
          </p:cNvPr>
          <p:cNvSpPr>
            <a:spLocks noGrp="1"/>
          </p:cNvSpPr>
          <p:nvPr>
            <p:ph idx="1"/>
          </p:nvPr>
        </p:nvSpPr>
        <p:spPr>
          <a:xfrm>
            <a:off x="0" y="0"/>
            <a:ext cx="9144000" cy="4917925"/>
          </a:xfrm>
        </p:spPr>
        <p:txBody>
          <a:bodyPr/>
          <a:lstStyle/>
          <a:p>
            <a:r>
              <a:rPr lang="en-US" b="1" dirty="0">
                <a:solidFill>
                  <a:srgbClr val="FF0000"/>
                </a:solidFill>
              </a:rPr>
              <a:t>To summarize, the Conv Layer:</a:t>
            </a:r>
          </a:p>
          <a:p>
            <a:r>
              <a:rPr lang="en-US" sz="2800" b="1" dirty="0"/>
              <a:t>Accepts a volume of size </a:t>
            </a:r>
            <a:r>
              <a:rPr lang="en-US" sz="2800" b="1" dirty="0" smtClean="0">
                <a:solidFill>
                  <a:srgbClr val="FF0000"/>
                </a:solidFill>
              </a:rPr>
              <a:t>W</a:t>
            </a:r>
            <a:r>
              <a:rPr lang="en-US" sz="2800" b="1" baseline="-25000" dirty="0" smtClean="0">
                <a:solidFill>
                  <a:srgbClr val="FF0000"/>
                </a:solidFill>
              </a:rPr>
              <a:t>1</a:t>
            </a:r>
            <a:r>
              <a:rPr lang="en-US" sz="2800" b="1" dirty="0" smtClean="0">
                <a:solidFill>
                  <a:srgbClr val="FF0000"/>
                </a:solidFill>
              </a:rPr>
              <a:t>xH</a:t>
            </a:r>
            <a:r>
              <a:rPr lang="en-US" sz="2800" b="1" baseline="-25000" dirty="0" smtClean="0">
                <a:solidFill>
                  <a:srgbClr val="FF0000"/>
                </a:solidFill>
              </a:rPr>
              <a:t>1</a:t>
            </a:r>
            <a:r>
              <a:rPr lang="en-US" sz="2800" b="1" dirty="0" smtClean="0">
                <a:solidFill>
                  <a:srgbClr val="FF0000"/>
                </a:solidFill>
              </a:rPr>
              <a:t>xD</a:t>
            </a:r>
            <a:r>
              <a:rPr lang="en-US" sz="2800" b="1" baseline="-25000" dirty="0" smtClean="0">
                <a:solidFill>
                  <a:srgbClr val="FF0000"/>
                </a:solidFill>
              </a:rPr>
              <a:t>1</a:t>
            </a:r>
            <a:endParaRPr lang="en-US" sz="2800" b="1" dirty="0">
              <a:solidFill>
                <a:srgbClr val="FF0000"/>
              </a:solidFill>
            </a:endParaRPr>
          </a:p>
          <a:p>
            <a:r>
              <a:rPr lang="en-US" sz="2800" b="1" dirty="0"/>
              <a:t>Requires </a:t>
            </a:r>
            <a:r>
              <a:rPr lang="en-US" sz="2800" b="1" dirty="0">
                <a:solidFill>
                  <a:srgbClr val="FF0000"/>
                </a:solidFill>
              </a:rPr>
              <a:t>four hyperparameters</a:t>
            </a:r>
            <a:r>
              <a:rPr lang="en-US" sz="2800" b="1" dirty="0"/>
              <a:t>:</a:t>
            </a:r>
          </a:p>
          <a:p>
            <a:pPr lvl="3">
              <a:buNone/>
            </a:pPr>
            <a:r>
              <a:rPr lang="en-US" sz="2800" b="1" dirty="0" smtClean="0"/>
              <a:t>1.Number </a:t>
            </a:r>
            <a:r>
              <a:rPr lang="en-US" sz="2800" b="1" dirty="0"/>
              <a:t>of </a:t>
            </a:r>
            <a:r>
              <a:rPr lang="en-US" sz="2800" b="1" dirty="0" smtClean="0"/>
              <a:t>filters </a:t>
            </a:r>
            <a:r>
              <a:rPr lang="en-US" sz="2800" b="1" dirty="0" smtClean="0">
                <a:solidFill>
                  <a:srgbClr val="FF0000"/>
                </a:solidFill>
              </a:rPr>
              <a:t>( K ) =depth of output image D</a:t>
            </a:r>
            <a:r>
              <a:rPr lang="en-US" sz="2800" b="1" baseline="-25000" dirty="0" smtClean="0">
                <a:solidFill>
                  <a:srgbClr val="FF0000"/>
                </a:solidFill>
              </a:rPr>
              <a:t>2</a:t>
            </a:r>
            <a:endParaRPr lang="en-US" sz="2800" b="1" dirty="0" smtClean="0">
              <a:solidFill>
                <a:srgbClr val="FF0000"/>
              </a:solidFill>
            </a:endParaRPr>
          </a:p>
          <a:p>
            <a:pPr lvl="3">
              <a:buNone/>
            </a:pPr>
            <a:r>
              <a:rPr lang="en-US" sz="2800" b="1" dirty="0" smtClean="0"/>
              <a:t>2.  Spatial </a:t>
            </a:r>
            <a:r>
              <a:rPr lang="en-US" sz="2800" b="1" dirty="0"/>
              <a:t>extent </a:t>
            </a:r>
            <a:r>
              <a:rPr lang="en-US" sz="2800" b="1" dirty="0" smtClean="0"/>
              <a:t>of Filters </a:t>
            </a:r>
            <a:r>
              <a:rPr lang="en-US" sz="2800" b="1" dirty="0" smtClean="0">
                <a:solidFill>
                  <a:srgbClr val="FF0000"/>
                </a:solidFill>
              </a:rPr>
              <a:t>(</a:t>
            </a:r>
            <a:r>
              <a:rPr lang="en-US" sz="2800" b="1" dirty="0" err="1" smtClean="0">
                <a:solidFill>
                  <a:srgbClr val="FF0000"/>
                </a:solidFill>
              </a:rPr>
              <a:t>FxF</a:t>
            </a:r>
            <a:r>
              <a:rPr lang="en-US" sz="2800" b="1" dirty="0" smtClean="0">
                <a:solidFill>
                  <a:srgbClr val="FF0000"/>
                </a:solidFill>
              </a:rPr>
              <a:t>)</a:t>
            </a:r>
          </a:p>
          <a:p>
            <a:pPr lvl="3">
              <a:buNone/>
            </a:pPr>
            <a:r>
              <a:rPr lang="en-US" sz="2800" b="1" dirty="0" smtClean="0"/>
              <a:t>3. Stride of filter</a:t>
            </a:r>
            <a:r>
              <a:rPr lang="en-US" sz="2800" b="1" dirty="0" smtClean="0">
                <a:solidFill>
                  <a:srgbClr val="FF0000"/>
                </a:solidFill>
              </a:rPr>
              <a:t>(S )</a:t>
            </a:r>
            <a:endParaRPr lang="en-US" sz="2800" b="1" dirty="0" smtClean="0"/>
          </a:p>
          <a:p>
            <a:pPr lvl="3">
              <a:buNone/>
            </a:pPr>
            <a:r>
              <a:rPr lang="en-US" sz="2800" b="1" dirty="0" smtClean="0"/>
              <a:t>4.  Amount </a:t>
            </a:r>
            <a:r>
              <a:rPr lang="en-US" sz="2800" b="1" dirty="0"/>
              <a:t>of zero padding </a:t>
            </a:r>
            <a:r>
              <a:rPr lang="en-US" sz="2800" b="1" dirty="0" smtClean="0">
                <a:solidFill>
                  <a:srgbClr val="FF0000"/>
                </a:solidFill>
              </a:rPr>
              <a:t>(P)</a:t>
            </a:r>
            <a:endParaRPr lang="en-US" sz="2800" b="1" dirty="0">
              <a:solidFill>
                <a:srgbClr val="FF0000"/>
              </a:solidFill>
            </a:endParaRPr>
          </a:p>
          <a:p>
            <a:r>
              <a:rPr lang="en-US" sz="2800" b="1" dirty="0"/>
              <a:t>Produces output of volume </a:t>
            </a:r>
            <a:r>
              <a:rPr lang="en-US" sz="2800" b="1" dirty="0" smtClean="0">
                <a:solidFill>
                  <a:srgbClr val="FF0000"/>
                </a:solidFill>
              </a:rPr>
              <a:t>W</a:t>
            </a:r>
            <a:r>
              <a:rPr lang="en-US" sz="2800" b="1" baseline="-25000" dirty="0" smtClean="0">
                <a:solidFill>
                  <a:srgbClr val="FF0000"/>
                </a:solidFill>
              </a:rPr>
              <a:t>2</a:t>
            </a:r>
            <a:r>
              <a:rPr lang="en-US" sz="2800" b="1" dirty="0" smtClean="0">
                <a:solidFill>
                  <a:srgbClr val="FF0000"/>
                </a:solidFill>
              </a:rPr>
              <a:t>xH</a:t>
            </a:r>
            <a:r>
              <a:rPr lang="en-US" sz="2800" b="1" baseline="-25000" dirty="0" smtClean="0">
                <a:solidFill>
                  <a:srgbClr val="FF0000"/>
                </a:solidFill>
              </a:rPr>
              <a:t>2</a:t>
            </a:r>
            <a:r>
              <a:rPr lang="en-US" sz="2800" b="1" dirty="0" smtClean="0">
                <a:solidFill>
                  <a:srgbClr val="FF0000"/>
                </a:solidFill>
              </a:rPr>
              <a:t>xD</a:t>
            </a:r>
            <a:r>
              <a:rPr lang="en-US" sz="2800" b="1" baseline="-25000" dirty="0" smtClean="0">
                <a:solidFill>
                  <a:srgbClr val="FF0000"/>
                </a:solidFill>
              </a:rPr>
              <a:t>2</a:t>
            </a:r>
            <a:endParaRPr lang="en-US" sz="2800" b="1" dirty="0">
              <a:solidFill>
                <a:srgbClr val="FF0000"/>
              </a:solidFill>
            </a:endParaRPr>
          </a:p>
          <a:p>
            <a:endParaRPr lang="en-US" dirty="0"/>
          </a:p>
          <a:p>
            <a:endParaRPr lang="en-US" dirty="0"/>
          </a:p>
          <a:p>
            <a:endParaRPr lang="en-IN" dirty="0"/>
          </a:p>
        </p:txBody>
      </p:sp>
      <p:sp>
        <p:nvSpPr>
          <p:cNvPr id="4" name="Rectangle 1">
            <a:extLst>
              <a:ext uri="{FF2B5EF4-FFF2-40B4-BE49-F238E27FC236}">
                <a16:creationId xmlns="" xmlns:a16="http://schemas.microsoft.com/office/drawing/2014/main" id="{69260D72-0C61-4E6A-B238-FA76D9A5BDD9}"/>
              </a:ext>
            </a:extLst>
          </p:cNvPr>
          <p:cNvSpPr>
            <a:spLocks noChangeArrowheads="1"/>
          </p:cNvSpPr>
          <p:nvPr/>
        </p:nvSpPr>
        <p:spPr bwMode="auto">
          <a:xfrm>
            <a:off x="457200" y="4191000"/>
            <a:ext cx="86868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3200" b="0" i="1" u="none" strike="noStrike" cap="none" normalizeH="0" baseline="0" dirty="0" smtClean="0">
                <a:ln>
                  <a:noFill/>
                </a:ln>
                <a:solidFill>
                  <a:schemeClr val="tx1"/>
                </a:solidFill>
                <a:effectLst/>
                <a:latin typeface="MathJax_Math"/>
              </a:rPr>
              <a:t>W</a:t>
            </a:r>
            <a:r>
              <a:rPr lang="en-US" altLang="en-US" sz="3200" i="1" baseline="-25000" dirty="0" smtClean="0">
                <a:latin typeface="MathJax_Math"/>
              </a:rPr>
              <a:t>2</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W</a:t>
            </a:r>
            <a:r>
              <a:rPr kumimoji="0" lang="en-US" altLang="en-US" sz="3200" b="0" i="1" u="none" strike="noStrike" cap="none" normalizeH="0" baseline="-25000" dirty="0" smtClean="0">
                <a:ln>
                  <a:noFill/>
                </a:ln>
                <a:solidFill>
                  <a:schemeClr val="tx1"/>
                </a:solidFill>
                <a:effectLst/>
                <a:latin typeface="MathJax_Math"/>
              </a:rPr>
              <a:t>1</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F </a:t>
            </a:r>
            <a:r>
              <a:rPr kumimoji="0" lang="en-US" altLang="en-US" sz="3200" b="0" i="0" u="none" strike="noStrike" cap="none" normalizeH="0" baseline="0" dirty="0" smtClean="0">
                <a:ln>
                  <a:noFill/>
                </a:ln>
                <a:solidFill>
                  <a:schemeClr val="tx1"/>
                </a:solidFill>
                <a:effectLst/>
                <a:latin typeface="MathJax_Main"/>
              </a:rPr>
              <a:t>+ 2</a:t>
            </a:r>
            <a:r>
              <a:rPr kumimoji="0" lang="en-US" altLang="en-US" sz="3200" b="0" i="1" u="none" strike="noStrike" cap="none" normalizeH="0" baseline="0" dirty="0" smtClean="0">
                <a:ln>
                  <a:noFill/>
                </a:ln>
                <a:solidFill>
                  <a:schemeClr val="tx1"/>
                </a:solidFill>
                <a:effectLst/>
                <a:latin typeface="MathJax_Math"/>
              </a:rPr>
              <a:t>P</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S] </a:t>
            </a:r>
            <a:r>
              <a:rPr kumimoji="0" lang="en-US" altLang="en-US" sz="3200" b="0" i="0" u="none" strike="noStrike" cap="none" normalizeH="0" baseline="0" dirty="0" smtClean="0">
                <a:ln>
                  <a:noFill/>
                </a:ln>
                <a:solidFill>
                  <a:schemeClr val="tx1"/>
                </a:solidFill>
                <a:effectLst/>
                <a:latin typeface="MathJax_Main"/>
              </a:rPr>
              <a:t>+1</a:t>
            </a:r>
            <a:endParaRPr kumimoji="0" lang="en-US" altLang="en-US" sz="3200" b="0" i="1" u="none" strike="noStrike" cap="none" normalizeH="0" baseline="0" dirty="0" smtClean="0">
              <a:ln>
                <a:noFill/>
              </a:ln>
              <a:solidFill>
                <a:schemeClr val="tx1"/>
              </a:solidFill>
              <a:effectLst/>
              <a:latin typeface="MathJax_Math"/>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dirty="0" smtClean="0">
                <a:ln>
                  <a:noFill/>
                </a:ln>
                <a:solidFill>
                  <a:schemeClr val="tx1"/>
                </a:solidFill>
                <a:effectLst/>
                <a:latin typeface="MathJax_Math"/>
              </a:rPr>
              <a:t>H</a:t>
            </a:r>
            <a:r>
              <a:rPr kumimoji="0" lang="en-US" altLang="en-US" sz="3200" b="0" i="1" u="none" strike="noStrike" cap="none" normalizeH="0" baseline="-25000" dirty="0" smtClean="0">
                <a:ln>
                  <a:noFill/>
                </a:ln>
                <a:solidFill>
                  <a:schemeClr val="tx1"/>
                </a:solidFill>
                <a:effectLst/>
                <a:latin typeface="MathJax_Math"/>
              </a:rPr>
              <a:t>2</a:t>
            </a:r>
            <a:r>
              <a:rPr kumimoji="0" lang="en-US" altLang="en-US" sz="3200" b="0" i="1" u="none" strike="noStrike" cap="none" normalizeH="0" baseline="0" dirty="0" smtClean="0">
                <a:ln>
                  <a:noFill/>
                </a:ln>
                <a:solidFill>
                  <a:schemeClr val="tx1"/>
                </a:solidFill>
                <a:effectLst/>
                <a:latin typeface="MathJax_Math"/>
              </a:rPr>
              <a:t> </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H</a:t>
            </a:r>
            <a:r>
              <a:rPr kumimoji="0" lang="en-US" altLang="en-US" sz="3200" b="0" i="1" u="none" strike="noStrike" cap="none" normalizeH="0" baseline="-25000" dirty="0" smtClean="0">
                <a:ln>
                  <a:noFill/>
                </a:ln>
                <a:solidFill>
                  <a:schemeClr val="tx1"/>
                </a:solidFill>
                <a:effectLst/>
                <a:latin typeface="MathJax_Math"/>
              </a:rPr>
              <a:t>1</a:t>
            </a:r>
            <a:r>
              <a:rPr kumimoji="0" lang="en-US" altLang="en-US" sz="3200" b="0" i="1" u="none" strike="noStrike" cap="none" normalizeH="0" baseline="0" dirty="0" smtClean="0">
                <a:ln>
                  <a:noFill/>
                </a:ln>
                <a:solidFill>
                  <a:schemeClr val="tx1"/>
                </a:solidFill>
                <a:effectLst/>
                <a:latin typeface="MathJax_Math"/>
              </a:rPr>
              <a:t> </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F </a:t>
            </a:r>
            <a:r>
              <a:rPr kumimoji="0" lang="en-US" altLang="en-US" sz="3200" b="0" i="0" u="none" strike="noStrike" cap="none" normalizeH="0" baseline="0" dirty="0" smtClean="0">
                <a:ln>
                  <a:noFill/>
                </a:ln>
                <a:solidFill>
                  <a:schemeClr val="tx1"/>
                </a:solidFill>
                <a:effectLst/>
                <a:latin typeface="MathJax_Main"/>
              </a:rPr>
              <a:t>+ 2</a:t>
            </a:r>
            <a:r>
              <a:rPr kumimoji="0" lang="en-US" altLang="en-US" sz="3200" b="0" i="1" u="none" strike="noStrike" cap="none" normalizeH="0" baseline="0" dirty="0" smtClean="0">
                <a:ln>
                  <a:noFill/>
                </a:ln>
                <a:solidFill>
                  <a:schemeClr val="tx1"/>
                </a:solidFill>
                <a:effectLst/>
                <a:latin typeface="MathJax_Math"/>
              </a:rPr>
              <a:t>P</a:t>
            </a:r>
            <a:r>
              <a:rPr kumimoji="0" lang="en-US" altLang="en-US" sz="3200" b="0" i="0" u="none" strike="noStrike" cap="none" normalizeH="0" baseline="0" dirty="0">
                <a:ln>
                  <a:noFill/>
                </a:ln>
                <a:solidFill>
                  <a:schemeClr val="tx1"/>
                </a:solidFill>
                <a:effectLst/>
                <a:latin typeface="MathJax_Main"/>
              </a:rPr>
              <a:t>)/</a:t>
            </a:r>
            <a:r>
              <a:rPr kumimoji="0" lang="en-US" altLang="en-US" sz="3200" b="0" i="1" u="none" strike="noStrike" cap="none" normalizeH="0" baseline="0" dirty="0" smtClean="0">
                <a:ln>
                  <a:noFill/>
                </a:ln>
                <a:solidFill>
                  <a:schemeClr val="tx1"/>
                </a:solidFill>
                <a:effectLst/>
                <a:latin typeface="MathJax_Math"/>
              </a:rPr>
              <a:t>S] </a:t>
            </a:r>
            <a:r>
              <a:rPr kumimoji="0" lang="en-US" altLang="en-US" sz="3200" b="0" i="0" u="none" strike="noStrike" cap="none" normalizeH="0" baseline="0" dirty="0" smtClean="0">
                <a:ln>
                  <a:noFill/>
                </a:ln>
                <a:solidFill>
                  <a:schemeClr val="tx1"/>
                </a:solidFill>
                <a:effectLst/>
                <a:latin typeface="MathJax_Main"/>
              </a:rPr>
              <a:t>+1</a:t>
            </a:r>
            <a:endParaRPr kumimoji="0" lang="en-US" altLang="en-US" sz="3200" b="0" i="1" u="none" strike="noStrike" cap="none" normalizeH="0" baseline="0" dirty="0" smtClean="0">
              <a:ln>
                <a:noFill/>
              </a:ln>
              <a:solidFill>
                <a:schemeClr val="tx1"/>
              </a:solidFill>
              <a:effectLst/>
              <a:latin typeface="MathJax_Math"/>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dirty="0" smtClean="0">
                <a:ln>
                  <a:noFill/>
                </a:ln>
                <a:solidFill>
                  <a:schemeClr val="tx1"/>
                </a:solidFill>
                <a:effectLst/>
                <a:latin typeface="MathJax_Math"/>
              </a:rPr>
              <a:t>D</a:t>
            </a:r>
            <a:r>
              <a:rPr kumimoji="0" lang="en-US" altLang="en-US" sz="3200" b="0" i="1" u="none" strike="noStrike" cap="none" normalizeH="0" baseline="-25000" dirty="0" smtClean="0">
                <a:ln>
                  <a:noFill/>
                </a:ln>
                <a:solidFill>
                  <a:schemeClr val="tx1"/>
                </a:solidFill>
                <a:effectLst/>
                <a:latin typeface="MathJax_Math"/>
              </a:rPr>
              <a:t>2</a:t>
            </a:r>
            <a:r>
              <a:rPr kumimoji="0" lang="en-US" altLang="en-US" sz="3200" b="0" i="1" u="none" strike="noStrike" cap="none" normalizeH="0" baseline="0" dirty="0" smtClean="0">
                <a:ln>
                  <a:noFill/>
                </a:ln>
                <a:solidFill>
                  <a:schemeClr val="tx1"/>
                </a:solidFill>
                <a:effectLst/>
                <a:latin typeface="MathJax_Math"/>
              </a:rPr>
              <a:t> </a:t>
            </a:r>
            <a:r>
              <a:rPr kumimoji="0" lang="en-US" altLang="en-US" sz="3200" b="0" i="0" u="none" strike="noStrike" cap="none" normalizeH="0" baseline="0" dirty="0" smtClean="0">
                <a:ln>
                  <a:noFill/>
                </a:ln>
                <a:solidFill>
                  <a:schemeClr val="tx1"/>
                </a:solidFill>
                <a:effectLst/>
                <a:latin typeface="MathJax_Main"/>
              </a:rPr>
              <a:t>= </a:t>
            </a:r>
            <a:r>
              <a:rPr kumimoji="0" lang="en-US" altLang="en-US" sz="3200" b="0" i="1" u="none" strike="noStrike" cap="none" normalizeH="0" baseline="0" dirty="0" smtClean="0">
                <a:ln>
                  <a:noFill/>
                </a:ln>
                <a:solidFill>
                  <a:schemeClr val="tx1"/>
                </a:solidFill>
                <a:effectLst/>
                <a:latin typeface="MathJax_Math"/>
              </a:rPr>
              <a:t>K</a:t>
            </a:r>
            <a:r>
              <a:rPr kumimoji="0" lang="en-US" altLang="en-US" sz="3200" b="0" i="0" u="none" strike="noStrike" cap="none" normalizeH="0" baseline="0" dirty="0" smtClean="0">
                <a:ln>
                  <a:noFill/>
                </a:ln>
                <a:solidFill>
                  <a:schemeClr val="tx1"/>
                </a:solidFill>
                <a:effectLst/>
              </a:rPr>
              <a:t> (Number of filters)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0" y="5719227"/>
            <a:ext cx="9144000" cy="1138773"/>
          </a:xfrm>
          <a:prstGeom prst="rect">
            <a:avLst/>
          </a:prstGeom>
          <a:noFill/>
        </p:spPr>
        <p:txBody>
          <a:bodyPr wrap="square" rtlCol="0">
            <a:spAutoFit/>
          </a:bodyPr>
          <a:lstStyle/>
          <a:p>
            <a:r>
              <a:rPr lang="en-US" sz="3200" b="1" dirty="0" smtClean="0"/>
              <a:t>Number of Parameters : K x(F x F x D</a:t>
            </a:r>
            <a:r>
              <a:rPr lang="en-US" sz="3200" b="1" baseline="-25000" dirty="0" smtClean="0"/>
              <a:t>1</a:t>
            </a:r>
            <a:r>
              <a:rPr lang="en-US" sz="3200" b="1" dirty="0" smtClean="0"/>
              <a:t>)=D</a:t>
            </a:r>
            <a:r>
              <a:rPr lang="en-US" sz="3200" b="1" baseline="-25000" dirty="0" smtClean="0"/>
              <a:t>1</a:t>
            </a:r>
            <a:r>
              <a:rPr lang="en-US" sz="3200" b="1" dirty="0" smtClean="0"/>
              <a:t> x D</a:t>
            </a:r>
            <a:r>
              <a:rPr lang="en-US" sz="3200" b="1" baseline="-25000" dirty="0" smtClean="0"/>
              <a:t>2</a:t>
            </a:r>
            <a:r>
              <a:rPr lang="en-US" sz="3200" b="1" dirty="0" smtClean="0"/>
              <a:t> x F x F</a:t>
            </a:r>
          </a:p>
          <a:p>
            <a:endParaRPr lang="en-US" baseline="-25000" dirty="0" smtClean="0"/>
          </a:p>
          <a:p>
            <a:r>
              <a:rPr lang="en-US" baseline="-25000" dirty="0" smtClean="0"/>
              <a:t>    </a:t>
            </a:r>
          </a:p>
          <a:p>
            <a:r>
              <a:rPr lang="en-US" baseline="30000" dirty="0" smtClean="0"/>
              <a:t> </a:t>
            </a:r>
            <a:endParaRPr lang="en-US" baseline="30000" dirty="0"/>
          </a:p>
        </p:txBody>
      </p:sp>
    </p:spTree>
    <p:extLst>
      <p:ext uri="{BB962C8B-B14F-4D97-AF65-F5344CB8AC3E}">
        <p14:creationId xmlns="" xmlns:p14="http://schemas.microsoft.com/office/powerpoint/2010/main" val="33791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 calcmode="lin" valueType="num">
                                      <p:cBhvr additive="base">
                                        <p:cTn id="4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 calcmode="lin" valueType="num">
                                      <p:cBhvr additive="base">
                                        <p:cTn id="5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 calcmode="lin" valueType="num">
                                      <p:cBhvr additive="base">
                                        <p:cTn id="5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fontScale="85000" lnSpcReduction="20000"/>
          </a:bodyPr>
          <a:lstStyle/>
          <a:p>
            <a:r>
              <a:rPr lang="en-US" sz="3900" dirty="0" smtClean="0">
                <a:solidFill>
                  <a:srgbClr val="FF0000"/>
                </a:solidFill>
              </a:rPr>
              <a:t>Padding = Same: </a:t>
            </a:r>
            <a:r>
              <a:rPr lang="en-US" sz="3900" dirty="0" smtClean="0"/>
              <a:t>means the input image ought to have zero padding so that the output in convolution </a:t>
            </a:r>
            <a:r>
              <a:rPr lang="en-US" sz="3900" dirty="0" err="1" smtClean="0"/>
              <a:t>doesnt</a:t>
            </a:r>
            <a:r>
              <a:rPr lang="en-US" sz="3900" dirty="0" smtClean="0"/>
              <a:t> differ in size as input. </a:t>
            </a:r>
          </a:p>
          <a:p>
            <a:r>
              <a:rPr lang="en-US" sz="3900" dirty="0" smtClean="0"/>
              <a:t>we add a n-pixel borders of zero to tell that ‘</a:t>
            </a:r>
            <a:r>
              <a:rPr lang="en-US" sz="3900" dirty="0" err="1" smtClean="0"/>
              <a:t>dont</a:t>
            </a:r>
            <a:r>
              <a:rPr lang="en-US" sz="3900" dirty="0" smtClean="0"/>
              <a:t>’ reduce the dimension and have same as input. </a:t>
            </a:r>
          </a:p>
          <a:p>
            <a:endParaRPr lang="en-US" sz="3900" dirty="0" smtClean="0"/>
          </a:p>
          <a:p>
            <a:r>
              <a:rPr lang="en-US" sz="3900" dirty="0" smtClean="0">
                <a:solidFill>
                  <a:srgbClr val="FF0000"/>
                </a:solidFill>
              </a:rPr>
              <a:t>Padding = Valid: </a:t>
            </a:r>
            <a:r>
              <a:rPr lang="en-US" sz="3900" dirty="0" smtClean="0"/>
              <a:t>means we </a:t>
            </a:r>
            <a:r>
              <a:rPr lang="en-US" sz="3900" dirty="0" err="1" smtClean="0"/>
              <a:t>dont</a:t>
            </a:r>
            <a:r>
              <a:rPr lang="en-US" sz="3900" dirty="0" smtClean="0"/>
              <a:t> add the zero pixel padding around the input matrix, and its like saying, we are ready to loose some information. </a:t>
            </a:r>
          </a:p>
          <a:p>
            <a:endParaRPr lang="en-US" sz="3900" dirty="0" smtClean="0"/>
          </a:p>
          <a:p>
            <a:r>
              <a:rPr lang="en-US" sz="3900" dirty="0" smtClean="0"/>
              <a:t>when we do valid padding, the convolution happens and based on kernel size we taking, only the inside pixel of input is considered to be ‘valid’ which appears in feature map.</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066800" y="1752600"/>
          <a:ext cx="7848600" cy="4095660"/>
        </p:xfrm>
        <a:graphic>
          <a:graphicData uri="http://schemas.openxmlformats.org/drawingml/2006/table">
            <a:tbl>
              <a:tblPr/>
              <a:tblGrid>
                <a:gridCol w="2616200"/>
                <a:gridCol w="2616200"/>
                <a:gridCol w="2616200"/>
              </a:tblGrid>
              <a:tr h="832491">
                <a:tc>
                  <a:txBody>
                    <a:bodyPr/>
                    <a:lstStyle/>
                    <a:p>
                      <a:pPr algn="l" fontAlgn="t"/>
                      <a:r>
                        <a:rPr lang="en-US" sz="3600" dirty="0"/>
                        <a:t>Padding Type</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a:txBody>
                    <a:bodyPr/>
                    <a:lstStyle/>
                    <a:p>
                      <a:pPr algn="l" fontAlgn="t"/>
                      <a:r>
                        <a:rPr lang="en-US" sz="3600"/>
                        <a:t>Description</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a:txBody>
                    <a:bodyPr/>
                    <a:lstStyle/>
                    <a:p>
                      <a:pPr algn="l" fontAlgn="t"/>
                      <a:r>
                        <a:rPr lang="en-US" sz="3600"/>
                        <a:t>Impact</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r>
              <a:tr h="832491">
                <a:tc>
                  <a:txBody>
                    <a:bodyPr/>
                    <a:lstStyle/>
                    <a:p>
                      <a:pPr fontAlgn="t"/>
                      <a:r>
                        <a:rPr lang="en-US" sz="3600" dirty="0"/>
                        <a:t>Valid</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a:txBody>
                    <a:bodyPr/>
                    <a:lstStyle/>
                    <a:p>
                      <a:pPr fontAlgn="t"/>
                      <a:r>
                        <a:rPr lang="en-US" sz="3600" dirty="0"/>
                        <a:t>No padding</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a:txBody>
                    <a:bodyPr/>
                    <a:lstStyle/>
                    <a:p>
                      <a:pPr fontAlgn="t"/>
                      <a:r>
                        <a:rPr lang="en-US" sz="3600"/>
                        <a:t>Dimensions reduce</a:t>
                      </a:r>
                    </a:p>
                  </a:txBody>
                  <a:tcPr marL="85060" marR="85060" marT="42530" marB="4253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r>
              <a:tr h="1459218">
                <a:tc>
                  <a:txBody>
                    <a:bodyPr/>
                    <a:lstStyle/>
                    <a:p>
                      <a:pPr fontAlgn="t"/>
                      <a:r>
                        <a:rPr lang="en-US" sz="3600"/>
                        <a:t>Same</a:t>
                      </a:r>
                    </a:p>
                  </a:txBody>
                  <a:tcPr marL="85060" marR="85060" marT="42530" marB="42530">
                    <a:lnL>
                      <a:noFill/>
                    </a:lnL>
                    <a:lnR>
                      <a:noFill/>
                    </a:lnR>
                    <a:lnT w="9525" cap="flat" cmpd="sng" algn="ctr">
                      <a:solidFill>
                        <a:srgbClr val="DEE2E6"/>
                      </a:solidFill>
                      <a:prstDash val="solid"/>
                      <a:round/>
                      <a:headEnd type="none" w="med" len="med"/>
                      <a:tailEnd type="none" w="med" len="med"/>
                    </a:lnT>
                    <a:lnB>
                      <a:noFill/>
                    </a:lnB>
                    <a:solidFill>
                      <a:srgbClr val="FAFAFA"/>
                    </a:solidFill>
                  </a:tcPr>
                </a:tc>
                <a:tc>
                  <a:txBody>
                    <a:bodyPr/>
                    <a:lstStyle/>
                    <a:p>
                      <a:pPr fontAlgn="t"/>
                      <a:r>
                        <a:rPr lang="en-US" sz="3600" dirty="0"/>
                        <a:t>Zeros around the edges</a:t>
                      </a:r>
                    </a:p>
                  </a:txBody>
                  <a:tcPr marL="85060" marR="85060" marT="42530" marB="42530">
                    <a:lnL>
                      <a:noFill/>
                    </a:lnL>
                    <a:lnR>
                      <a:noFill/>
                    </a:lnR>
                    <a:lnT w="9525" cap="flat" cmpd="sng" algn="ctr">
                      <a:solidFill>
                        <a:srgbClr val="DEE2E6"/>
                      </a:solidFill>
                      <a:prstDash val="solid"/>
                      <a:round/>
                      <a:headEnd type="none" w="med" len="med"/>
                      <a:tailEnd type="none" w="med" len="med"/>
                    </a:lnT>
                    <a:lnB>
                      <a:noFill/>
                    </a:lnB>
                    <a:solidFill>
                      <a:srgbClr val="FAFAFA"/>
                    </a:solidFill>
                  </a:tcPr>
                </a:tc>
                <a:tc>
                  <a:txBody>
                    <a:bodyPr/>
                    <a:lstStyle/>
                    <a:p>
                      <a:pPr fontAlgn="t"/>
                      <a:r>
                        <a:rPr lang="en-US" sz="3600" dirty="0"/>
                        <a:t>Dimensions stay the same</a:t>
                      </a:r>
                    </a:p>
                  </a:txBody>
                  <a:tcPr marL="85060" marR="85060" marT="42530" marB="42530">
                    <a:lnL>
                      <a:noFill/>
                    </a:lnL>
                    <a:lnR>
                      <a:noFill/>
                    </a:lnR>
                    <a:lnT w="9525" cap="flat" cmpd="sng" algn="ctr">
                      <a:solidFill>
                        <a:srgbClr val="DEE2E6"/>
                      </a:solidFill>
                      <a:prstDash val="solid"/>
                      <a:round/>
                      <a:headEnd type="none" w="med" len="med"/>
                      <a:tailEnd type="none" w="med" len="med"/>
                    </a:lnT>
                    <a:lnB>
                      <a:noFill/>
                    </a:lnB>
                    <a:solidFill>
                      <a:srgbClr val="FAFAFA"/>
                    </a:solidFill>
                  </a:tcPr>
                </a:tc>
              </a:tr>
            </a:tbl>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7" name="Shape 20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08" name="Shape 208"/>
          <p:cNvPicPr preferRelativeResize="0"/>
          <p:nvPr/>
        </p:nvPicPr>
        <p:blipFill>
          <a:blip r:embed="rId4" cstate="print">
            <a:alphaModFix/>
          </a:blip>
          <a:stretch>
            <a:fillRect/>
          </a:stretch>
        </p:blipFill>
        <p:spPr>
          <a:xfrm>
            <a:off x="1" y="0"/>
            <a:ext cx="9143999" cy="6090957"/>
          </a:xfrm>
          <a:prstGeom prst="rect">
            <a:avLst/>
          </a:prstGeom>
          <a:noFill/>
          <a:ln>
            <a:noFill/>
          </a:ln>
        </p:spPr>
      </p:pic>
      <p:graphicFrame>
        <p:nvGraphicFramePr>
          <p:cNvPr id="11266" name="Object 2"/>
          <p:cNvGraphicFramePr>
            <a:graphicFrameLocks noChangeAspect="1"/>
          </p:cNvGraphicFramePr>
          <p:nvPr/>
        </p:nvGraphicFramePr>
        <p:xfrm>
          <a:off x="533400" y="6019800"/>
          <a:ext cx="3675063" cy="609600"/>
        </p:xfrm>
        <a:graphic>
          <a:graphicData uri="http://schemas.openxmlformats.org/presentationml/2006/ole">
            <p:oleObj spid="_x0000_s1303554" name="Equation" r:id="rId5" imgW="2374560" imgH="393480" progId="Equation.DSMT4">
              <p:embed/>
            </p:oleObj>
          </a:graphicData>
        </a:graphic>
      </p:graphicFrame>
      <p:graphicFrame>
        <p:nvGraphicFramePr>
          <p:cNvPr id="11267" name="Object 2"/>
          <p:cNvGraphicFramePr>
            <a:graphicFrameLocks noChangeAspect="1"/>
          </p:cNvGraphicFramePr>
          <p:nvPr/>
        </p:nvGraphicFramePr>
        <p:xfrm>
          <a:off x="5029200" y="6019800"/>
          <a:ext cx="3675063" cy="609600"/>
        </p:xfrm>
        <a:graphic>
          <a:graphicData uri="http://schemas.openxmlformats.org/presentationml/2006/ole">
            <p:oleObj spid="_x0000_s1303555" name="Equation" r:id="rId6" imgW="2374560" imgH="393480" progId="Equation.DSMT4">
              <p:embed/>
            </p:oleObj>
          </a:graphicData>
        </a:graphic>
      </p:graphicFrame>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5" name="Picture 3"/>
          <p:cNvPicPr>
            <a:picLocks noChangeAspect="1" noChangeArrowheads="1"/>
          </p:cNvPicPr>
          <p:nvPr/>
        </p:nvPicPr>
        <p:blipFill>
          <a:blip r:embed="rId2" cstate="print"/>
          <a:srcRect/>
          <a:stretch>
            <a:fillRect/>
          </a:stretch>
        </p:blipFill>
        <p:spPr bwMode="auto">
          <a:xfrm>
            <a:off x="0" y="3886200"/>
            <a:ext cx="9144000" cy="2971800"/>
          </a:xfrm>
          <a:prstGeom prst="rect">
            <a:avLst/>
          </a:prstGeom>
          <a:noFill/>
          <a:ln w="9525">
            <a:noFill/>
            <a:miter lim="800000"/>
            <a:headEnd/>
            <a:tailEnd/>
          </a:ln>
        </p:spPr>
      </p:pic>
      <p:pic>
        <p:nvPicPr>
          <p:cNvPr id="1091589" name="Picture 5"/>
          <p:cNvPicPr>
            <a:picLocks noChangeAspect="1" noChangeArrowheads="1"/>
          </p:cNvPicPr>
          <p:nvPr/>
        </p:nvPicPr>
        <p:blipFill>
          <a:blip r:embed="rId3" cstate="print"/>
          <a:srcRect/>
          <a:stretch>
            <a:fillRect/>
          </a:stretch>
        </p:blipFill>
        <p:spPr bwMode="auto">
          <a:xfrm>
            <a:off x="0" y="0"/>
            <a:ext cx="9144000" cy="3848100"/>
          </a:xfrm>
          <a:prstGeom prst="rect">
            <a:avLst/>
          </a:prstGeom>
          <a:noFill/>
          <a:ln w="9525">
            <a:noFill/>
            <a:miter lim="800000"/>
            <a:headEnd/>
            <a:tailEnd/>
          </a:ln>
        </p:spPr>
      </p:pic>
      <p:sp>
        <p:nvSpPr>
          <p:cNvPr id="7" name="TextBox 6"/>
          <p:cNvSpPr txBox="1"/>
          <p:nvPr/>
        </p:nvSpPr>
        <p:spPr>
          <a:xfrm>
            <a:off x="0" y="2514600"/>
            <a:ext cx="3962400" cy="584775"/>
          </a:xfrm>
          <a:prstGeom prst="rect">
            <a:avLst/>
          </a:prstGeom>
          <a:noFill/>
        </p:spPr>
        <p:txBody>
          <a:bodyPr wrap="square" rtlCol="0">
            <a:spAutoFit/>
          </a:bodyPr>
          <a:lstStyle/>
          <a:p>
            <a:r>
              <a:rPr lang="en-US" sz="3200" dirty="0" smtClean="0"/>
              <a:t>Analogous to HWR</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1589"/>
                                        </p:tgtEl>
                                        <p:attrNameLst>
                                          <p:attrName>style.visibility</p:attrName>
                                        </p:attrNameLst>
                                      </p:cBhvr>
                                      <p:to>
                                        <p:strVal val="visible"/>
                                      </p:to>
                                    </p:set>
                                    <p:anim calcmode="lin" valueType="num">
                                      <p:cBhvr additive="base">
                                        <p:cTn id="7" dur="500" fill="hold"/>
                                        <p:tgtEl>
                                          <p:spTgt spid="1091589"/>
                                        </p:tgtEl>
                                        <p:attrNameLst>
                                          <p:attrName>ppt_x</p:attrName>
                                        </p:attrNameLst>
                                      </p:cBhvr>
                                      <p:tavLst>
                                        <p:tav tm="0">
                                          <p:val>
                                            <p:strVal val="#ppt_x"/>
                                          </p:val>
                                        </p:tav>
                                        <p:tav tm="100000">
                                          <p:val>
                                            <p:strVal val="#ppt_x"/>
                                          </p:val>
                                        </p:tav>
                                      </p:tavLst>
                                    </p:anim>
                                    <p:anim calcmode="lin" valueType="num">
                                      <p:cBhvr additive="base">
                                        <p:cTn id="8" dur="500" fill="hold"/>
                                        <p:tgtEl>
                                          <p:spTgt spid="10915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7795"/>
                                        </p:tgtEl>
                                        <p:attrNameLst>
                                          <p:attrName>style.visibility</p:attrName>
                                        </p:attrNameLst>
                                      </p:cBhvr>
                                      <p:to>
                                        <p:strVal val="visible"/>
                                      </p:to>
                                    </p:set>
                                    <p:anim calcmode="lin" valueType="num">
                                      <p:cBhvr additive="base">
                                        <p:cTn id="19" dur="500" fill="hold"/>
                                        <p:tgtEl>
                                          <p:spTgt spid="417795"/>
                                        </p:tgtEl>
                                        <p:attrNameLst>
                                          <p:attrName>ppt_x</p:attrName>
                                        </p:attrNameLst>
                                      </p:cBhvr>
                                      <p:tavLst>
                                        <p:tav tm="0">
                                          <p:val>
                                            <p:strVal val="#ppt_x"/>
                                          </p:val>
                                        </p:tav>
                                        <p:tav tm="100000">
                                          <p:val>
                                            <p:strVal val="#ppt_x"/>
                                          </p:val>
                                        </p:tav>
                                      </p:tavLst>
                                    </p:anim>
                                    <p:anim calcmode="lin" valueType="num">
                                      <p:cBhvr additive="base">
                                        <p:cTn id="20" dur="500" fill="hold"/>
                                        <p:tgtEl>
                                          <p:spTgt spid="417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Autofit/>
          </a:bodyPr>
          <a:lstStyle/>
          <a:p>
            <a:r>
              <a:rPr lang="en-US" sz="3600" dirty="0" smtClean="0">
                <a:solidFill>
                  <a:srgbClr val="FF0000"/>
                </a:solidFill>
              </a:rPr>
              <a:t>Spatial </a:t>
            </a:r>
            <a:r>
              <a:rPr lang="en-US" sz="3600" dirty="0">
                <a:solidFill>
                  <a:srgbClr val="FF0000"/>
                </a:solidFill>
              </a:rPr>
              <a:t>Aspect of data</a:t>
            </a:r>
          </a:p>
        </p:txBody>
      </p:sp>
      <p:sp>
        <p:nvSpPr>
          <p:cNvPr id="3" name="Content Placeholder 2"/>
          <p:cNvSpPr>
            <a:spLocks noGrp="1"/>
          </p:cNvSpPr>
          <p:nvPr>
            <p:ph idx="1"/>
          </p:nvPr>
        </p:nvSpPr>
        <p:spPr>
          <a:xfrm>
            <a:off x="0" y="1219200"/>
            <a:ext cx="9144000" cy="5638800"/>
          </a:xfrm>
        </p:spPr>
        <p:txBody>
          <a:bodyPr>
            <a:normAutofit fontScale="47500" lnSpcReduction="20000"/>
          </a:bodyPr>
          <a:lstStyle/>
          <a:p>
            <a:pPr>
              <a:buFont typeface="Wingdings" panose="05000000000000000000" pitchFamily="2" charset="2"/>
              <a:buChar char="§"/>
            </a:pPr>
            <a:r>
              <a:rPr lang="en-US" sz="7000" dirty="0" smtClean="0"/>
              <a:t> </a:t>
            </a:r>
            <a:r>
              <a:rPr lang="en-US" sz="7000" dirty="0"/>
              <a:t>Both are the same images, the second image is obtained by flipping the first image horizontally</a:t>
            </a:r>
            <a:r>
              <a:rPr lang="en-US" sz="7000" dirty="0" smtClean="0"/>
              <a:t>.</a:t>
            </a:r>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sz="7000" dirty="0"/>
              <a:t>Although the subject of the images is same but the </a:t>
            </a:r>
            <a:r>
              <a:rPr lang="en-US" sz="7000" b="1" dirty="0">
                <a:solidFill>
                  <a:srgbClr val="FF0000"/>
                </a:solidFill>
              </a:rPr>
              <a:t>order of pixels</a:t>
            </a:r>
            <a:r>
              <a:rPr lang="en-US" sz="7000" dirty="0">
                <a:solidFill>
                  <a:srgbClr val="FF0000"/>
                </a:solidFill>
              </a:rPr>
              <a:t> have completely changed </a:t>
            </a:r>
            <a:r>
              <a:rPr lang="en-US" sz="7000" dirty="0" smtClean="0">
                <a:solidFill>
                  <a:srgbClr val="FF0000"/>
                </a:solidFill>
              </a:rPr>
              <a:t>now</a:t>
            </a:r>
            <a:endParaRPr lang="en-US" sz="7000" dirty="0">
              <a:solidFill>
                <a:srgbClr val="FF0000"/>
              </a:solidFill>
            </a:endParaRPr>
          </a:p>
        </p:txBody>
      </p:sp>
      <p:pic>
        <p:nvPicPr>
          <p:cNvPr id="74754" name="Picture 2"/>
          <p:cNvPicPr>
            <a:picLocks noChangeAspect="1" noChangeArrowheads="1"/>
          </p:cNvPicPr>
          <p:nvPr/>
        </p:nvPicPr>
        <p:blipFill>
          <a:blip r:embed="rId2" cstate="print"/>
          <a:srcRect/>
          <a:stretch>
            <a:fillRect/>
          </a:stretch>
        </p:blipFill>
        <p:spPr bwMode="auto">
          <a:xfrm>
            <a:off x="609600" y="2514599"/>
            <a:ext cx="7924800" cy="2847975"/>
          </a:xfrm>
          <a:prstGeom prst="rect">
            <a:avLst/>
          </a:prstGeom>
          <a:noFill/>
          <a:ln w="9525">
            <a:noFill/>
            <a:miter lim="800000"/>
            <a:headEnd/>
            <a:tailEnd/>
          </a:ln>
        </p:spPr>
      </p:pic>
    </p:spTree>
    <p:extLst>
      <p:ext uri="{BB962C8B-B14F-4D97-AF65-F5344CB8AC3E}">
        <p14:creationId xmlns:p14="http://schemas.microsoft.com/office/powerpoint/2010/main" xmlns="" val="28580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754"/>
                                        </p:tgtEl>
                                        <p:attrNameLst>
                                          <p:attrName>style.visibility</p:attrName>
                                        </p:attrNameLst>
                                      </p:cBhvr>
                                      <p:to>
                                        <p:strVal val="visible"/>
                                      </p:to>
                                    </p:set>
                                    <p:anim calcmode="lin" valueType="num">
                                      <p:cBhvr additive="base">
                                        <p:cTn id="13" dur="500" fill="hold"/>
                                        <p:tgtEl>
                                          <p:spTgt spid="74754"/>
                                        </p:tgtEl>
                                        <p:attrNameLst>
                                          <p:attrName>ppt_x</p:attrName>
                                        </p:attrNameLst>
                                      </p:cBhvr>
                                      <p:tavLst>
                                        <p:tav tm="0">
                                          <p:val>
                                            <p:strVal val="#ppt_x"/>
                                          </p:val>
                                        </p:tav>
                                        <p:tav tm="100000">
                                          <p:val>
                                            <p:strVal val="#ppt_x"/>
                                          </p:val>
                                        </p:tav>
                                      </p:tavLst>
                                    </p:anim>
                                    <p:anim calcmode="lin" valueType="num">
                                      <p:cBhvr additive="base">
                                        <p:cTn id="14"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anim calcmode="lin" valueType="num">
                                      <p:cBhvr additive="base">
                                        <p:cTn id="25"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1753"/>
          </a:xfrm>
          <a:prstGeom prst="rect">
            <a:avLst/>
          </a:prstGeom>
        </p:spPr>
        <p:txBody>
          <a:bodyPr wrap="square">
            <a:spAutoFit/>
          </a:bodyPr>
          <a:lstStyle/>
          <a:p>
            <a:r>
              <a:rPr lang="en-US" sz="5400" dirty="0" smtClean="0">
                <a:solidFill>
                  <a:srgbClr val="FF0000"/>
                </a:solidFill>
              </a:rPr>
              <a:t>POOLING</a:t>
            </a:r>
          </a:p>
          <a:p>
            <a:endParaRPr lang="en-US" sz="3200" dirty="0" smtClean="0"/>
          </a:p>
          <a:p>
            <a:r>
              <a:rPr lang="en-US" sz="3600" b="1" i="1" dirty="0" smtClean="0"/>
              <a:t>Outputs of several nearby feature detectors are combined into a local or global </a:t>
            </a:r>
            <a:r>
              <a:rPr lang="en-US" sz="3600" b="1" i="1" dirty="0" smtClean="0">
                <a:solidFill>
                  <a:srgbClr val="FF0000"/>
                </a:solidFill>
              </a:rPr>
              <a:t>‘bag of features’, </a:t>
            </a:r>
            <a:r>
              <a:rPr lang="en-US" sz="3600" b="1" i="1" dirty="0" smtClean="0"/>
              <a:t>in a way that preserves task-related information while removing irrelevant details</a:t>
            </a:r>
            <a:r>
              <a:rPr lang="en-US" sz="3600" b="1" dirty="0" smtClean="0"/>
              <a:t>. </a:t>
            </a:r>
          </a:p>
          <a:p>
            <a:endParaRPr lang="en-US" sz="3600" b="1" dirty="0" smtClean="0"/>
          </a:p>
          <a:p>
            <a:r>
              <a:rPr lang="en-US" sz="3600" b="1" dirty="0" smtClean="0"/>
              <a:t>Pooling is used to achieve</a:t>
            </a:r>
          </a:p>
          <a:p>
            <a:pPr lvl="2">
              <a:buFont typeface="Wingdings" pitchFamily="2" charset="2"/>
              <a:buChar char="ü"/>
            </a:pPr>
            <a:r>
              <a:rPr lang="en-US" sz="3600" b="1" dirty="0" smtClean="0"/>
              <a:t> </a:t>
            </a:r>
            <a:r>
              <a:rPr lang="en-US" sz="3600" b="1" dirty="0" smtClean="0">
                <a:solidFill>
                  <a:srgbClr val="FF0000"/>
                </a:solidFill>
              </a:rPr>
              <a:t>Invariance to image transformations,</a:t>
            </a:r>
          </a:p>
          <a:p>
            <a:pPr lvl="2">
              <a:buFont typeface="Wingdings" pitchFamily="2" charset="2"/>
              <a:buChar char="ü"/>
            </a:pPr>
            <a:r>
              <a:rPr lang="en-US" sz="3600" b="1" dirty="0" smtClean="0">
                <a:solidFill>
                  <a:srgbClr val="FF0000"/>
                </a:solidFill>
              </a:rPr>
              <a:t> More compact representations, and</a:t>
            </a:r>
          </a:p>
          <a:p>
            <a:pPr lvl="2">
              <a:buFont typeface="Wingdings" pitchFamily="2" charset="2"/>
              <a:buChar char="ü"/>
            </a:pPr>
            <a:r>
              <a:rPr lang="en-US" sz="3600" b="1" dirty="0" smtClean="0">
                <a:solidFill>
                  <a:srgbClr val="FF0000"/>
                </a:solidFill>
              </a:rPr>
              <a:t> Better robustness to noise and clutter. </a:t>
            </a:r>
            <a:endParaRPr lang="en-US" sz="3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71930BD-E472-48CD-9AAE-6D1FE14D8512}"/>
              </a:ext>
            </a:extLst>
          </p:cNvPr>
          <p:cNvSpPr>
            <a:spLocks noGrp="1"/>
          </p:cNvSpPr>
          <p:nvPr>
            <p:ph idx="1"/>
          </p:nvPr>
        </p:nvSpPr>
        <p:spPr>
          <a:xfrm>
            <a:off x="0" y="0"/>
            <a:ext cx="9144000" cy="6858000"/>
          </a:xfrm>
        </p:spPr>
        <p:txBody>
          <a:bodyPr>
            <a:normAutofit fontScale="62500" lnSpcReduction="20000"/>
          </a:bodyPr>
          <a:lstStyle/>
          <a:p>
            <a:pPr>
              <a:spcBef>
                <a:spcPts val="0"/>
              </a:spcBef>
            </a:pPr>
            <a:r>
              <a:rPr lang="en-US" sz="5700" b="1" dirty="0" smtClean="0"/>
              <a:t>Pooling layer is also called </a:t>
            </a:r>
            <a:r>
              <a:rPr lang="en-US" sz="5700" b="1" dirty="0" err="1" smtClean="0">
                <a:solidFill>
                  <a:srgbClr val="FF0000"/>
                </a:solidFill>
              </a:rPr>
              <a:t>subsampling</a:t>
            </a:r>
            <a:r>
              <a:rPr lang="en-US" sz="5700" b="1" dirty="0" smtClean="0">
                <a:solidFill>
                  <a:srgbClr val="FF0000"/>
                </a:solidFill>
              </a:rPr>
              <a:t> or </a:t>
            </a:r>
            <a:r>
              <a:rPr lang="en-US" sz="5700" b="1" dirty="0" err="1" smtClean="0">
                <a:solidFill>
                  <a:srgbClr val="FF0000"/>
                </a:solidFill>
              </a:rPr>
              <a:t>downsampling</a:t>
            </a:r>
            <a:endParaRPr lang="en-US" sz="5700" b="1" dirty="0" smtClean="0"/>
          </a:p>
          <a:p>
            <a:pPr>
              <a:spcBef>
                <a:spcPts val="0"/>
              </a:spcBef>
            </a:pPr>
            <a:endParaRPr lang="en-US" sz="5700" b="1" dirty="0" smtClean="0"/>
          </a:p>
          <a:p>
            <a:pPr>
              <a:spcBef>
                <a:spcPts val="0"/>
              </a:spcBef>
            </a:pPr>
            <a:r>
              <a:rPr lang="en-US" sz="5700" b="1" dirty="0" smtClean="0"/>
              <a:t> Pooling is mostly used immediately after the </a:t>
            </a:r>
            <a:r>
              <a:rPr lang="en-US" sz="5700" b="1" dirty="0" err="1" smtClean="0"/>
              <a:t>convolutional</a:t>
            </a:r>
            <a:r>
              <a:rPr lang="en-US" sz="5700" b="1" dirty="0" smtClean="0"/>
              <a:t> layer </a:t>
            </a:r>
            <a:r>
              <a:rPr lang="en-US" sz="5700" b="1" dirty="0" smtClean="0">
                <a:solidFill>
                  <a:srgbClr val="FF0000"/>
                </a:solidFill>
              </a:rPr>
              <a:t>to reduce the spatial size</a:t>
            </a:r>
            <a:r>
              <a:rPr lang="en-US" sz="5700" b="1" dirty="0" smtClean="0"/>
              <a:t> but </a:t>
            </a:r>
            <a:r>
              <a:rPr lang="en-US" sz="7300" b="1" dirty="0" smtClean="0">
                <a:solidFill>
                  <a:srgbClr val="FF0000"/>
                </a:solidFill>
              </a:rPr>
              <a:t>retains </a:t>
            </a:r>
            <a:r>
              <a:rPr lang="en-US" sz="7300" b="1" dirty="0" smtClean="0"/>
              <a:t>the most important information </a:t>
            </a:r>
            <a:r>
              <a:rPr lang="en-US" sz="7300" b="1" dirty="0" smtClean="0">
                <a:solidFill>
                  <a:srgbClr val="FF0000"/>
                </a:solidFill>
              </a:rPr>
              <a:t>(depth). </a:t>
            </a:r>
            <a:endParaRPr lang="en-US" sz="5700" b="1" dirty="0" smtClean="0">
              <a:solidFill>
                <a:srgbClr val="FF0000"/>
              </a:solidFill>
            </a:endParaRPr>
          </a:p>
          <a:p>
            <a:pPr>
              <a:spcBef>
                <a:spcPts val="0"/>
              </a:spcBef>
              <a:buNone/>
            </a:pPr>
            <a:endParaRPr lang="en-US" sz="5700" b="1" dirty="0" smtClean="0"/>
          </a:p>
          <a:p>
            <a:pPr>
              <a:spcBef>
                <a:spcPts val="0"/>
              </a:spcBef>
            </a:pPr>
            <a:r>
              <a:rPr lang="en-US" sz="6900" b="1" dirty="0" smtClean="0">
                <a:solidFill>
                  <a:srgbClr val="FF0000"/>
                </a:solidFill>
              </a:rPr>
              <a:t>Only width and height are changed  not depth.</a:t>
            </a:r>
          </a:p>
          <a:p>
            <a:pPr>
              <a:spcBef>
                <a:spcPts val="0"/>
              </a:spcBef>
            </a:pPr>
            <a:endParaRPr lang="en-US" sz="5700" b="1" dirty="0" smtClean="0">
              <a:solidFill>
                <a:srgbClr val="FF0000"/>
              </a:solidFill>
            </a:endParaRPr>
          </a:p>
          <a:p>
            <a:pPr>
              <a:spcBef>
                <a:spcPts val="0"/>
              </a:spcBef>
            </a:pPr>
            <a:r>
              <a:rPr lang="en-US" sz="6000" b="1" dirty="0" smtClean="0"/>
              <a:t>Pooling can be of different types: </a:t>
            </a:r>
            <a:r>
              <a:rPr lang="en-US" sz="6000" b="1" dirty="0" smtClean="0">
                <a:solidFill>
                  <a:srgbClr val="FF0000"/>
                </a:solidFill>
              </a:rPr>
              <a:t>Max, Average, Sum </a:t>
            </a:r>
            <a:r>
              <a:rPr lang="en-US" sz="6000" b="1" dirty="0" smtClean="0"/>
              <a:t>etc.</a:t>
            </a:r>
          </a:p>
          <a:p>
            <a:pPr>
              <a:spcBef>
                <a:spcPts val="0"/>
              </a:spcBef>
            </a:pPr>
            <a:endParaRPr lang="en-US" sz="5700" b="1" dirty="0" smtClean="0">
              <a:solidFill>
                <a:srgbClr val="FF0000"/>
              </a:solidFill>
            </a:endParaRPr>
          </a:p>
          <a:p>
            <a:pPr>
              <a:spcBef>
                <a:spcPts val="0"/>
              </a:spcBef>
            </a:pPr>
            <a:endParaRPr lang="en-US" sz="6000" b="1" dirty="0" smtClean="0">
              <a:solidFill>
                <a:srgbClr val="FF0000"/>
              </a:solidFill>
            </a:endParaRPr>
          </a:p>
          <a:p>
            <a:pPr>
              <a:spcBef>
                <a:spcPts val="0"/>
              </a:spcBef>
            </a:pPr>
            <a:endParaRPr lang="en-IN" sz="6000" b="1" dirty="0" smtClean="0"/>
          </a:p>
          <a:p>
            <a:pPr marL="0" indent="0">
              <a:buNone/>
            </a:pPr>
            <a:endParaRPr lang="en-IN" dirty="0"/>
          </a:p>
        </p:txBody>
      </p:sp>
      <p:sp>
        <p:nvSpPr>
          <p:cNvPr id="4" name="TextBox 3">
            <a:extLst>
              <a:ext uri="{FF2B5EF4-FFF2-40B4-BE49-F238E27FC236}">
                <a16:creationId xmlns:a16="http://schemas.microsoft.com/office/drawing/2014/main" xmlns="" id="{6E6FE6E2-4550-48D0-9F46-7F480CC388D1}"/>
              </a:ext>
            </a:extLst>
          </p:cNvPr>
          <p:cNvSpPr txBox="1"/>
          <p:nvPr/>
        </p:nvSpPr>
        <p:spPr>
          <a:xfrm>
            <a:off x="5919731" y="56081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xmlns="" val="1049298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81" name="Picture 1"/>
          <p:cNvPicPr>
            <a:picLocks noChangeAspect="1" noChangeArrowheads="1"/>
          </p:cNvPicPr>
          <p:nvPr/>
        </p:nvPicPr>
        <p:blipFill>
          <a:blip r:embed="rId2" cstate="print"/>
          <a:srcRect/>
          <a:stretch>
            <a:fillRect/>
          </a:stretch>
        </p:blipFill>
        <p:spPr bwMode="auto">
          <a:xfrm>
            <a:off x="0" y="0"/>
            <a:ext cx="9144000" cy="3657600"/>
          </a:xfrm>
          <a:prstGeom prst="rect">
            <a:avLst/>
          </a:prstGeom>
          <a:noFill/>
          <a:ln w="9525">
            <a:noFill/>
            <a:miter lim="800000"/>
            <a:headEnd/>
            <a:tailEnd/>
          </a:ln>
        </p:spPr>
      </p:pic>
      <p:sp>
        <p:nvSpPr>
          <p:cNvPr id="3" name="Rectangle 2"/>
          <p:cNvSpPr/>
          <p:nvPr/>
        </p:nvSpPr>
        <p:spPr>
          <a:xfrm>
            <a:off x="0" y="3810000"/>
            <a:ext cx="9144000" cy="2862322"/>
          </a:xfrm>
          <a:prstGeom prst="rect">
            <a:avLst/>
          </a:prstGeom>
        </p:spPr>
        <p:txBody>
          <a:bodyPr wrap="square">
            <a:spAutoFit/>
          </a:bodyPr>
          <a:lstStyle/>
          <a:p>
            <a:r>
              <a:rPr lang="en-IN" sz="3600" b="1" dirty="0" smtClean="0">
                <a:solidFill>
                  <a:srgbClr val="FF0000"/>
                </a:solidFill>
              </a:rPr>
              <a:t> Observe number of channels before and after pooling </a:t>
            </a:r>
          </a:p>
          <a:p>
            <a:r>
              <a:rPr lang="en-IN" sz="3600" b="1" dirty="0" smtClean="0">
                <a:solidFill>
                  <a:srgbClr val="FF0000"/>
                </a:solidFill>
              </a:rPr>
              <a:t>After Pooling, Number of channels in output will remain the same ( depth of the output will remain same as input)</a:t>
            </a:r>
            <a:r>
              <a:rPr lang="en-IN" sz="1600" b="1" dirty="0" smtClean="0">
                <a:solidFill>
                  <a:srgbClr val="FF0000"/>
                </a:solidFill>
              </a:rPr>
              <a: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5681"/>
                                        </p:tgtEl>
                                        <p:attrNameLst>
                                          <p:attrName>style.visibility</p:attrName>
                                        </p:attrNameLst>
                                      </p:cBhvr>
                                      <p:to>
                                        <p:strVal val="visible"/>
                                      </p:to>
                                    </p:set>
                                    <p:anim calcmode="lin" valueType="num">
                                      <p:cBhvr additive="base">
                                        <p:cTn id="7" dur="500" fill="hold"/>
                                        <p:tgtEl>
                                          <p:spTgt spid="1095681"/>
                                        </p:tgtEl>
                                        <p:attrNameLst>
                                          <p:attrName>ppt_x</p:attrName>
                                        </p:attrNameLst>
                                      </p:cBhvr>
                                      <p:tavLst>
                                        <p:tav tm="0">
                                          <p:val>
                                            <p:strVal val="#ppt_x"/>
                                          </p:val>
                                        </p:tav>
                                        <p:tav tm="100000">
                                          <p:val>
                                            <p:strVal val="#ppt_x"/>
                                          </p:val>
                                        </p:tav>
                                      </p:tavLst>
                                    </p:anim>
                                    <p:anim calcmode="lin" valueType="num">
                                      <p:cBhvr additive="base">
                                        <p:cTn id="8" dur="500" fill="hold"/>
                                        <p:tgtEl>
                                          <p:spTgt spid="10956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print"/>
          <a:srcRect/>
          <a:stretch>
            <a:fillRect/>
          </a:stretch>
        </p:blipFill>
        <p:spPr bwMode="auto">
          <a:xfrm>
            <a:off x="0" y="1295400"/>
            <a:ext cx="9144000" cy="5791200"/>
          </a:xfrm>
          <a:prstGeom prst="rect">
            <a:avLst/>
          </a:prstGeom>
          <a:noFill/>
          <a:ln w="9525">
            <a:noFill/>
            <a:miter lim="800000"/>
            <a:headEnd/>
            <a:tailEnd/>
          </a:ln>
        </p:spPr>
      </p:pic>
      <p:sp>
        <p:nvSpPr>
          <p:cNvPr id="4" name="Rectangle 3"/>
          <p:cNvSpPr/>
          <p:nvPr/>
        </p:nvSpPr>
        <p:spPr>
          <a:xfrm>
            <a:off x="0" y="0"/>
            <a:ext cx="9144000" cy="1569660"/>
          </a:xfrm>
          <a:prstGeom prst="rect">
            <a:avLst/>
          </a:prstGeom>
        </p:spPr>
        <p:txBody>
          <a:bodyPr wrap="square">
            <a:spAutoFit/>
          </a:bodyPr>
          <a:lstStyle/>
          <a:p>
            <a:r>
              <a:rPr lang="en-US" sz="3200" b="1" dirty="0" smtClean="0"/>
              <a:t>In case of </a:t>
            </a:r>
            <a:r>
              <a:rPr lang="en-US" sz="3200" b="1" dirty="0" smtClean="0">
                <a:solidFill>
                  <a:srgbClr val="FF0000"/>
                </a:solidFill>
              </a:rPr>
              <a:t>Max Pooling</a:t>
            </a:r>
            <a:r>
              <a:rPr lang="en-US" sz="3200" b="1" dirty="0" smtClean="0"/>
              <a:t>,  define a window and take the </a:t>
            </a:r>
            <a:r>
              <a:rPr lang="en-US" sz="3200" b="1" dirty="0" smtClean="0">
                <a:solidFill>
                  <a:srgbClr val="FF0000"/>
                </a:solidFill>
              </a:rPr>
              <a:t>largest element </a:t>
            </a:r>
            <a:r>
              <a:rPr lang="en-US" sz="3200" b="1" dirty="0" smtClean="0"/>
              <a:t>from the feature map within that window.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3234"/>
                                        </p:tgtEl>
                                        <p:attrNameLst>
                                          <p:attrName>style.visibility</p:attrName>
                                        </p:attrNameLst>
                                      </p:cBhvr>
                                      <p:to>
                                        <p:strVal val="visible"/>
                                      </p:to>
                                    </p:set>
                                    <p:anim calcmode="lin" valueType="num">
                                      <p:cBhvr additive="base">
                                        <p:cTn id="13" dur="500" fill="hold"/>
                                        <p:tgtEl>
                                          <p:spTgt spid="223234"/>
                                        </p:tgtEl>
                                        <p:attrNameLst>
                                          <p:attrName>ppt_x</p:attrName>
                                        </p:attrNameLst>
                                      </p:cBhvr>
                                      <p:tavLst>
                                        <p:tav tm="0">
                                          <p:val>
                                            <p:strVal val="#ppt_x"/>
                                          </p:val>
                                        </p:tav>
                                        <p:tav tm="100000">
                                          <p:val>
                                            <p:strVal val="#ppt_x"/>
                                          </p:val>
                                        </p:tav>
                                      </p:tavLst>
                                    </p:anim>
                                    <p:anim calcmode="lin" valueType="num">
                                      <p:cBhvr additive="base">
                                        <p:cTn id="14" dur="500" fill="hold"/>
                                        <p:tgtEl>
                                          <p:spTgt spid="223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print"/>
          <a:srcRect/>
          <a:stretch>
            <a:fillRect/>
          </a:stretch>
        </p:blipFill>
        <p:spPr bwMode="auto">
          <a:xfrm>
            <a:off x="0" y="0"/>
            <a:ext cx="9144000" cy="4114800"/>
          </a:xfrm>
          <a:prstGeom prst="rect">
            <a:avLst/>
          </a:prstGeom>
          <a:noFill/>
          <a:ln w="9525">
            <a:noFill/>
            <a:miter lim="800000"/>
            <a:headEnd/>
            <a:tailEnd/>
          </a:ln>
        </p:spPr>
      </p:pic>
      <p:sp>
        <p:nvSpPr>
          <p:cNvPr id="3" name="Rectangle 2"/>
          <p:cNvSpPr/>
          <p:nvPr/>
        </p:nvSpPr>
        <p:spPr>
          <a:xfrm>
            <a:off x="0" y="4267200"/>
            <a:ext cx="9144000" cy="1938992"/>
          </a:xfrm>
          <a:prstGeom prst="rect">
            <a:avLst/>
          </a:prstGeom>
        </p:spPr>
        <p:txBody>
          <a:bodyPr wrap="square">
            <a:spAutoFit/>
          </a:bodyPr>
          <a:lstStyle/>
          <a:p>
            <a:pPr>
              <a:buFont typeface="Wingdings" panose="05000000000000000000" pitchFamily="2" charset="2"/>
              <a:buChar char="§"/>
            </a:pPr>
            <a:r>
              <a:rPr lang="en-IN" sz="4000" b="1" dirty="0" smtClean="0"/>
              <a:t>A filter of </a:t>
            </a:r>
            <a:r>
              <a:rPr lang="en-IN" sz="4000" b="1" dirty="0" smtClean="0">
                <a:solidFill>
                  <a:srgbClr val="FF0000"/>
                </a:solidFill>
              </a:rPr>
              <a:t>size 2x2 </a:t>
            </a:r>
            <a:r>
              <a:rPr lang="en-IN" sz="4000" b="1" dirty="0" smtClean="0"/>
              <a:t>with a </a:t>
            </a:r>
            <a:r>
              <a:rPr lang="en-IN" sz="4000" b="1" dirty="0" smtClean="0">
                <a:solidFill>
                  <a:srgbClr val="FF0000"/>
                </a:solidFill>
              </a:rPr>
              <a:t>stride of 2 </a:t>
            </a:r>
            <a:r>
              <a:rPr lang="en-IN" sz="4000" b="1" dirty="0" smtClean="0"/>
              <a:t>reduces the spatial size of the input to </a:t>
            </a:r>
            <a:r>
              <a:rPr lang="en-IN" sz="4000" b="1" dirty="0" smtClean="0">
                <a:solidFill>
                  <a:srgbClr val="FF0000"/>
                </a:solidFill>
              </a:rPr>
              <a:t>half.</a:t>
            </a:r>
            <a:r>
              <a:rPr lang="en-IN" sz="4000" b="1" dirty="0" smtClean="0"/>
              <a:t>  </a:t>
            </a:r>
            <a:r>
              <a:rPr lang="en-IN" sz="3200" b="1" dirty="0" smtClean="0"/>
              <a:t> </a:t>
            </a:r>
            <a:r>
              <a:rPr lang="en-IN" sz="4000" b="1" dirty="0" smtClean="0"/>
              <a:t>[(4-2)/2 ]+1 =2</a:t>
            </a:r>
            <a:endParaRPr lang="en-IN"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34"/>
                                        </p:tgtEl>
                                        <p:attrNameLst>
                                          <p:attrName>style.visibility</p:attrName>
                                        </p:attrNameLst>
                                      </p:cBhvr>
                                      <p:to>
                                        <p:strVal val="visible"/>
                                      </p:to>
                                    </p:set>
                                    <p:anim calcmode="lin" valueType="num">
                                      <p:cBhvr additive="base">
                                        <p:cTn id="7" dur="500" fill="hold"/>
                                        <p:tgtEl>
                                          <p:spTgt spid="223234"/>
                                        </p:tgtEl>
                                        <p:attrNameLst>
                                          <p:attrName>ppt_x</p:attrName>
                                        </p:attrNameLst>
                                      </p:cBhvr>
                                      <p:tavLst>
                                        <p:tav tm="0">
                                          <p:val>
                                            <p:strVal val="#ppt_x"/>
                                          </p:val>
                                        </p:tav>
                                        <p:tav tm="100000">
                                          <p:val>
                                            <p:strVal val="#ppt_x"/>
                                          </p:val>
                                        </p:tav>
                                      </p:tavLst>
                                    </p:anim>
                                    <p:anim calcmode="lin" valueType="num">
                                      <p:cBhvr additive="base">
                                        <p:cTn id="8" dur="500" fill="hold"/>
                                        <p:tgtEl>
                                          <p:spTgt spid="2232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530BD1-D597-4637-99E0-6DA7057D6A50}"/>
              </a:ext>
            </a:extLst>
          </p:cNvPr>
          <p:cNvSpPr>
            <a:spLocks noGrp="1"/>
          </p:cNvSpPr>
          <p:nvPr>
            <p:ph idx="4294967295"/>
          </p:nvPr>
        </p:nvSpPr>
        <p:spPr>
          <a:xfrm>
            <a:off x="97155" y="91440"/>
            <a:ext cx="9046845" cy="6766559"/>
          </a:xfrm>
        </p:spPr>
        <p:txBody>
          <a:bodyPr>
            <a:normAutofit lnSpcReduction="10000"/>
          </a:bodyPr>
          <a:lstStyle/>
          <a:p>
            <a:pPr>
              <a:buFont typeface="Wingdings" panose="05000000000000000000" pitchFamily="2" charset="2"/>
              <a:buChar char="§"/>
            </a:pPr>
            <a:endParaRPr lang="en-IN" dirty="0" smtClean="0"/>
          </a:p>
          <a:p>
            <a:pPr>
              <a:buFont typeface="Wingdings" panose="05000000000000000000" pitchFamily="2" charset="2"/>
              <a:buChar char="§"/>
            </a:pPr>
            <a:r>
              <a:rPr lang="en-IN" sz="3900" b="1" dirty="0" smtClean="0"/>
              <a:t>for </a:t>
            </a:r>
            <a:r>
              <a:rPr lang="en-IN" sz="3900" b="1" dirty="0" smtClean="0">
                <a:solidFill>
                  <a:srgbClr val="FF0000"/>
                </a:solidFill>
              </a:rPr>
              <a:t>input </a:t>
            </a:r>
            <a:r>
              <a:rPr lang="en-IN" sz="3900" b="1" dirty="0">
                <a:solidFill>
                  <a:srgbClr val="FF0000"/>
                </a:solidFill>
              </a:rPr>
              <a:t>volume of height h, width w and depth d, </a:t>
            </a:r>
            <a:r>
              <a:rPr lang="en-IN" sz="3900" b="1" dirty="0"/>
              <a:t>on applying max pooling with a </a:t>
            </a:r>
            <a:r>
              <a:rPr lang="en-IN" sz="4800" b="1" dirty="0" smtClean="0">
                <a:solidFill>
                  <a:srgbClr val="FF0000"/>
                </a:solidFill>
              </a:rPr>
              <a:t>filter </a:t>
            </a:r>
            <a:r>
              <a:rPr lang="en-IN" sz="4800" b="1" dirty="0">
                <a:solidFill>
                  <a:srgbClr val="FF0000"/>
                </a:solidFill>
              </a:rPr>
              <a:t>of size 2x2 and stride of 2</a:t>
            </a:r>
            <a:r>
              <a:rPr lang="en-IN" b="1" dirty="0"/>
              <a:t>, </a:t>
            </a:r>
            <a:r>
              <a:rPr lang="en-IN" sz="4000" b="1" dirty="0" smtClean="0"/>
              <a:t>an </a:t>
            </a:r>
            <a:r>
              <a:rPr lang="en-IN" sz="4000" b="1" dirty="0"/>
              <a:t>output volume of </a:t>
            </a:r>
            <a:r>
              <a:rPr lang="en-IN" sz="4000" b="1" dirty="0" smtClean="0"/>
              <a:t>size</a:t>
            </a:r>
            <a:r>
              <a:rPr lang="en-IN" sz="4000" b="1" dirty="0" smtClean="0">
                <a:solidFill>
                  <a:srgbClr val="FF0000"/>
                </a:solidFill>
              </a:rPr>
              <a:t> </a:t>
            </a:r>
            <a:r>
              <a:rPr lang="en-IN" sz="5200" b="1" dirty="0" smtClean="0">
                <a:solidFill>
                  <a:srgbClr val="FF0000"/>
                </a:solidFill>
              </a:rPr>
              <a:t>[(h/2)x(w/2)]x d   </a:t>
            </a:r>
            <a:r>
              <a:rPr lang="en-IN" sz="4000" b="1" dirty="0" smtClean="0"/>
              <a:t>would result. </a:t>
            </a:r>
            <a:endParaRPr lang="en-IN" b="1" dirty="0" smtClean="0"/>
          </a:p>
          <a:p>
            <a:pPr>
              <a:buFont typeface="Wingdings" panose="05000000000000000000" pitchFamily="2" charset="2"/>
              <a:buChar char="§"/>
            </a:pPr>
            <a:endParaRPr lang="en-IN" b="1" dirty="0" smtClean="0"/>
          </a:p>
          <a:p>
            <a:pPr>
              <a:buFont typeface="Wingdings" panose="05000000000000000000" pitchFamily="2" charset="2"/>
              <a:buChar char="§"/>
            </a:pPr>
            <a:r>
              <a:rPr lang="en-IN" sz="4300" b="1" dirty="0" smtClean="0">
                <a:solidFill>
                  <a:srgbClr val="FF0000"/>
                </a:solidFill>
              </a:rPr>
              <a:t>For each channel apply the max pooling and then stack together all the channels. </a:t>
            </a:r>
          </a:p>
          <a:p>
            <a:pPr>
              <a:buFont typeface="Wingdings" panose="05000000000000000000" pitchFamily="2" charset="2"/>
              <a:buChar char="§"/>
            </a:pPr>
            <a:endParaRPr lang="en-IN" dirty="0" smtClean="0"/>
          </a:p>
          <a:p>
            <a:pPr>
              <a:buFont typeface="Wingdings" panose="05000000000000000000" pitchFamily="2" charset="2"/>
              <a:buChar char="§"/>
            </a:pPr>
            <a:endParaRPr lang="en-IN" b="1" dirty="0">
              <a:solidFill>
                <a:srgbClr val="FF0000"/>
              </a:solidFill>
            </a:endParaRPr>
          </a:p>
        </p:txBody>
      </p:sp>
    </p:spTree>
    <p:extLst>
      <p:ext uri="{BB962C8B-B14F-4D97-AF65-F5344CB8AC3E}">
        <p14:creationId xmlns:p14="http://schemas.microsoft.com/office/powerpoint/2010/main" xmlns="" val="3461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6400800" cy="5078313"/>
          </a:xfrm>
          <a:prstGeom prst="rect">
            <a:avLst/>
          </a:prstGeom>
          <a:noFill/>
        </p:spPr>
        <p:txBody>
          <a:bodyPr wrap="square" rtlCol="0">
            <a:spAutoFit/>
          </a:bodyPr>
          <a:lstStyle/>
          <a:p>
            <a:r>
              <a:rPr lang="en-US" sz="3600" b="1" dirty="0" smtClean="0">
                <a:solidFill>
                  <a:srgbClr val="FF0000"/>
                </a:solidFill>
              </a:rPr>
              <a:t>Pooling: Max</a:t>
            </a:r>
          </a:p>
          <a:p>
            <a:r>
              <a:rPr lang="en-US" sz="3600" b="1" dirty="0" smtClean="0"/>
              <a:t>Input : 5x5</a:t>
            </a:r>
          </a:p>
          <a:p>
            <a:r>
              <a:rPr lang="en-US" sz="3600" b="1" dirty="0" smtClean="0"/>
              <a:t>Filter : 3x3</a:t>
            </a:r>
          </a:p>
          <a:p>
            <a:r>
              <a:rPr lang="en-US" sz="3600" b="1" dirty="0" smtClean="0">
                <a:solidFill>
                  <a:srgbClr val="FF0000"/>
                </a:solidFill>
              </a:rPr>
              <a:t>Case A :Stride :1, Padding:0</a:t>
            </a:r>
          </a:p>
          <a:p>
            <a:r>
              <a:rPr lang="en-US" sz="3600" b="1" dirty="0" smtClean="0"/>
              <a:t>Output :  [(5-3+2x0)/1]+1=3x3</a:t>
            </a:r>
          </a:p>
          <a:p>
            <a:endParaRPr lang="en-US" sz="3600" b="1" dirty="0" smtClean="0"/>
          </a:p>
          <a:p>
            <a:endParaRPr lang="en-US" sz="3600" b="1" dirty="0" smtClean="0"/>
          </a:p>
          <a:p>
            <a:endParaRPr lang="en-US" sz="3600" b="1" dirty="0" smtClean="0"/>
          </a:p>
          <a:p>
            <a:endParaRPr lang="en-US" sz="3600" b="1" dirty="0"/>
          </a:p>
        </p:txBody>
      </p:sp>
      <p:pic>
        <p:nvPicPr>
          <p:cNvPr id="3765249" name="Picture 1"/>
          <p:cNvPicPr>
            <a:picLocks noChangeAspect="1" noChangeArrowheads="1"/>
          </p:cNvPicPr>
          <p:nvPr/>
        </p:nvPicPr>
        <p:blipFill>
          <a:blip r:embed="rId2" cstate="print"/>
          <a:srcRect/>
          <a:stretch>
            <a:fillRect/>
          </a:stretch>
        </p:blipFill>
        <p:spPr bwMode="auto">
          <a:xfrm>
            <a:off x="6096000" y="228600"/>
            <a:ext cx="2828925" cy="3209925"/>
          </a:xfrm>
          <a:prstGeom prst="rect">
            <a:avLst/>
          </a:prstGeom>
          <a:noFill/>
          <a:ln w="9525">
            <a:noFill/>
            <a:miter lim="800000"/>
            <a:headEnd/>
            <a:tailEnd/>
          </a:ln>
        </p:spPr>
      </p:pic>
      <p:pic>
        <p:nvPicPr>
          <p:cNvPr id="3765250" name="Picture 2"/>
          <p:cNvPicPr>
            <a:picLocks noChangeAspect="1" noChangeArrowheads="1"/>
          </p:cNvPicPr>
          <p:nvPr/>
        </p:nvPicPr>
        <p:blipFill>
          <a:blip r:embed="rId3" cstate="print"/>
          <a:srcRect/>
          <a:stretch>
            <a:fillRect/>
          </a:stretch>
        </p:blipFill>
        <p:spPr bwMode="auto">
          <a:xfrm>
            <a:off x="6538913" y="3816306"/>
            <a:ext cx="2605087" cy="3041694"/>
          </a:xfrm>
          <a:prstGeom prst="rect">
            <a:avLst/>
          </a:prstGeom>
          <a:noFill/>
          <a:ln w="9525">
            <a:noFill/>
            <a:miter lim="800000"/>
            <a:headEnd/>
            <a:tailEnd/>
          </a:ln>
        </p:spPr>
      </p:pic>
      <p:pic>
        <p:nvPicPr>
          <p:cNvPr id="5146625" name="Picture 1"/>
          <p:cNvPicPr>
            <a:picLocks noChangeAspect="1" noChangeArrowheads="1"/>
          </p:cNvPicPr>
          <p:nvPr/>
        </p:nvPicPr>
        <p:blipFill>
          <a:blip r:embed="rId4" cstate="print"/>
          <a:srcRect/>
          <a:stretch>
            <a:fillRect/>
          </a:stretch>
        </p:blipFill>
        <p:spPr bwMode="auto">
          <a:xfrm>
            <a:off x="1295400" y="4686300"/>
            <a:ext cx="2181225" cy="2171700"/>
          </a:xfrm>
          <a:prstGeom prst="rect">
            <a:avLst/>
          </a:prstGeom>
          <a:noFill/>
          <a:ln w="9525">
            <a:noFill/>
            <a:miter lim="800000"/>
            <a:headEnd/>
            <a:tailEnd/>
          </a:ln>
        </p:spPr>
      </p:pic>
      <p:sp>
        <p:nvSpPr>
          <p:cNvPr id="6" name="Rectangle 5"/>
          <p:cNvSpPr/>
          <p:nvPr/>
        </p:nvSpPr>
        <p:spPr>
          <a:xfrm>
            <a:off x="0" y="3657600"/>
            <a:ext cx="6248400" cy="1077218"/>
          </a:xfrm>
          <a:prstGeom prst="rect">
            <a:avLst/>
          </a:prstGeom>
        </p:spPr>
        <p:txBody>
          <a:bodyPr wrap="square">
            <a:spAutoFit/>
          </a:bodyPr>
          <a:lstStyle/>
          <a:p>
            <a:r>
              <a:rPr lang="en-US" sz="3200" b="1" dirty="0" smtClean="0">
                <a:solidFill>
                  <a:srgbClr val="FF0000"/>
                </a:solidFill>
              </a:rPr>
              <a:t>Case B: Stride :2, Padding:0</a:t>
            </a:r>
          </a:p>
          <a:p>
            <a:r>
              <a:rPr lang="en-US" sz="3200" b="1" dirty="0" smtClean="0"/>
              <a:t>Output :  [(5-3+2x0)/2]+1=2x2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65249"/>
                                        </p:tgtEl>
                                        <p:attrNameLst>
                                          <p:attrName>style.visibility</p:attrName>
                                        </p:attrNameLst>
                                      </p:cBhvr>
                                      <p:to>
                                        <p:strVal val="visible"/>
                                      </p:to>
                                    </p:set>
                                    <p:anim calcmode="lin" valueType="num">
                                      <p:cBhvr additive="base">
                                        <p:cTn id="7" dur="500" fill="hold"/>
                                        <p:tgtEl>
                                          <p:spTgt spid="3765249"/>
                                        </p:tgtEl>
                                        <p:attrNameLst>
                                          <p:attrName>ppt_x</p:attrName>
                                        </p:attrNameLst>
                                      </p:cBhvr>
                                      <p:tavLst>
                                        <p:tav tm="0">
                                          <p:val>
                                            <p:strVal val="#ppt_x"/>
                                          </p:val>
                                        </p:tav>
                                        <p:tav tm="100000">
                                          <p:val>
                                            <p:strVal val="#ppt_x"/>
                                          </p:val>
                                        </p:tav>
                                      </p:tavLst>
                                    </p:anim>
                                    <p:anim calcmode="lin" valueType="num">
                                      <p:cBhvr additive="base">
                                        <p:cTn id="8" dur="500" fill="hold"/>
                                        <p:tgtEl>
                                          <p:spTgt spid="37652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65250"/>
                                        </p:tgtEl>
                                        <p:attrNameLst>
                                          <p:attrName>style.visibility</p:attrName>
                                        </p:attrNameLst>
                                      </p:cBhvr>
                                      <p:to>
                                        <p:strVal val="visible"/>
                                      </p:to>
                                    </p:set>
                                    <p:anim calcmode="lin" valueType="num">
                                      <p:cBhvr additive="base">
                                        <p:cTn id="37" dur="500" fill="hold"/>
                                        <p:tgtEl>
                                          <p:spTgt spid="3765250"/>
                                        </p:tgtEl>
                                        <p:attrNameLst>
                                          <p:attrName>ppt_x</p:attrName>
                                        </p:attrNameLst>
                                      </p:cBhvr>
                                      <p:tavLst>
                                        <p:tav tm="0">
                                          <p:val>
                                            <p:strVal val="#ppt_x"/>
                                          </p:val>
                                        </p:tav>
                                        <p:tav tm="100000">
                                          <p:val>
                                            <p:strVal val="#ppt_x"/>
                                          </p:val>
                                        </p:tav>
                                      </p:tavLst>
                                    </p:anim>
                                    <p:anim calcmode="lin" valueType="num">
                                      <p:cBhvr additive="base">
                                        <p:cTn id="38" dur="500" fill="hold"/>
                                        <p:tgtEl>
                                          <p:spTgt spid="37652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146625"/>
                                        </p:tgtEl>
                                        <p:attrNameLst>
                                          <p:attrName>style.visibility</p:attrName>
                                        </p:attrNameLst>
                                      </p:cBhvr>
                                      <p:to>
                                        <p:strVal val="visible"/>
                                      </p:to>
                                    </p:set>
                                    <p:anim calcmode="lin" valueType="num">
                                      <p:cBhvr additive="base">
                                        <p:cTn id="49" dur="500" fill="hold"/>
                                        <p:tgtEl>
                                          <p:spTgt spid="5146625"/>
                                        </p:tgtEl>
                                        <p:attrNameLst>
                                          <p:attrName>ppt_x</p:attrName>
                                        </p:attrNameLst>
                                      </p:cBhvr>
                                      <p:tavLst>
                                        <p:tav tm="0">
                                          <p:val>
                                            <p:strVal val="#ppt_x"/>
                                          </p:val>
                                        </p:tav>
                                        <p:tav tm="100000">
                                          <p:val>
                                            <p:strVal val="#ppt_x"/>
                                          </p:val>
                                        </p:tav>
                                      </p:tavLst>
                                    </p:anim>
                                    <p:anim calcmode="lin" valueType="num">
                                      <p:cBhvr additive="base">
                                        <p:cTn id="50" dur="500" fill="hold"/>
                                        <p:tgtEl>
                                          <p:spTgt spid="5146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r="56962"/>
          <a:stretch/>
        </p:blipFill>
        <p:spPr>
          <a:xfrm>
            <a:off x="457200" y="0"/>
            <a:ext cx="7620000" cy="3376961"/>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xmlns="" val="0"/>
              </a:ext>
            </a:extLst>
          </a:blip>
          <a:srcRect l="42813"/>
          <a:stretch/>
        </p:blipFill>
        <p:spPr>
          <a:xfrm>
            <a:off x="228600" y="3657600"/>
            <a:ext cx="8763000" cy="3200400"/>
          </a:xfrm>
          <a:prstGeom prst="rect">
            <a:avLst/>
          </a:prstGeom>
        </p:spPr>
      </p:pic>
    </p:spTree>
    <p:extLst>
      <p:ext uri="{BB962C8B-B14F-4D97-AF65-F5344CB8AC3E}">
        <p14:creationId xmlns:p14="http://schemas.microsoft.com/office/powerpoint/2010/main" xmlns="" val="18968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530BD1-D597-4637-99E0-6DA7057D6A50}"/>
              </a:ext>
            </a:extLst>
          </p:cNvPr>
          <p:cNvSpPr>
            <a:spLocks noGrp="1"/>
          </p:cNvSpPr>
          <p:nvPr>
            <p:ph idx="4294967295"/>
          </p:nvPr>
        </p:nvSpPr>
        <p:spPr>
          <a:xfrm>
            <a:off x="97155" y="91440"/>
            <a:ext cx="9046845" cy="6766559"/>
          </a:xfrm>
        </p:spPr>
        <p:txBody>
          <a:bodyPr>
            <a:normAutofit/>
          </a:bodyPr>
          <a:lstStyle/>
          <a:p>
            <a:r>
              <a:rPr lang="en-IN" b="1" dirty="0" smtClean="0">
                <a:solidFill>
                  <a:srgbClr val="FF0000"/>
                </a:solidFill>
              </a:rPr>
              <a:t>Average Pooling</a:t>
            </a:r>
            <a:r>
              <a:rPr lang="en-IN" dirty="0" smtClean="0">
                <a:solidFill>
                  <a:srgbClr val="FF0000"/>
                </a:solidFill>
              </a:rPr>
              <a:t> </a:t>
            </a:r>
            <a:r>
              <a:rPr lang="en-IN" b="1" dirty="0" smtClean="0"/>
              <a:t>performs </a:t>
            </a:r>
            <a:r>
              <a:rPr lang="en-IN" b="1" dirty="0"/>
              <a:t>the average over all the pixel values for a particular portion of the </a:t>
            </a:r>
            <a:r>
              <a:rPr lang="en-IN" b="1" dirty="0" smtClean="0"/>
              <a:t>image</a:t>
            </a: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marL="0" indent="0">
              <a:buNone/>
            </a:pPr>
            <a:endParaRPr lang="en-IN" b="1" dirty="0" smtClean="0"/>
          </a:p>
          <a:p>
            <a:pPr marL="0" indent="0">
              <a:buNone/>
            </a:pPr>
            <a:endParaRPr lang="en-IN" b="1" dirty="0" smtClean="0"/>
          </a:p>
          <a:p>
            <a:pPr marL="0" indent="0">
              <a:buNone/>
            </a:pPr>
            <a:endParaRPr lang="en-IN" b="1" dirty="0" smtClean="0"/>
          </a:p>
          <a:p>
            <a:pPr marL="0" indent="0">
              <a:buNone/>
            </a:pPr>
            <a:endParaRPr lang="en-IN" b="1" dirty="0" smtClean="0"/>
          </a:p>
          <a:p>
            <a:pPr marL="0" indent="0">
              <a:buNone/>
            </a:pPr>
            <a:endParaRPr lang="en-IN" b="1" dirty="0" smtClean="0"/>
          </a:p>
          <a:p>
            <a:pPr marL="0" indent="0">
              <a:buNone/>
            </a:pPr>
            <a:endParaRPr lang="en-IN" b="1" dirty="0" smtClean="0"/>
          </a:p>
          <a:p>
            <a:pPr marL="0" indent="0">
              <a:buNone/>
            </a:pPr>
            <a:endParaRPr lang="en-IN" b="1" dirty="0"/>
          </a:p>
        </p:txBody>
      </p:sp>
      <p:pic>
        <p:nvPicPr>
          <p:cNvPr id="5" name="Picture 4">
            <a:extLst>
              <a:ext uri="{FF2B5EF4-FFF2-40B4-BE49-F238E27FC236}">
                <a16:creationId xmlns:a16="http://schemas.microsoft.com/office/drawing/2014/main" xmlns="" id="{CB0AC68F-429D-4F14-935D-2AA42E87AB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14600" y="2278363"/>
            <a:ext cx="4648200" cy="4414559"/>
          </a:xfrm>
          <a:prstGeom prst="rect">
            <a:avLst/>
          </a:prstGeom>
        </p:spPr>
      </p:pic>
    </p:spTree>
    <p:extLst>
      <p:ext uri="{BB962C8B-B14F-4D97-AF65-F5344CB8AC3E}">
        <p14:creationId xmlns:p14="http://schemas.microsoft.com/office/powerpoint/2010/main" xmlns="" val="3461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0"/>
            <a:ext cx="5638800" cy="4724400"/>
          </a:xfrm>
        </p:spPr>
        <p:txBody>
          <a:bodyPr>
            <a:normAutofit fontScale="32500" lnSpcReduction="20000"/>
          </a:bodyPr>
          <a:lstStyle/>
          <a:p>
            <a:pPr>
              <a:buFont typeface="Wingdings" pitchFamily="2" charset="2"/>
              <a:buChar char="§"/>
            </a:pPr>
            <a:r>
              <a:rPr lang="en-US" sz="11200" b="1" dirty="0" smtClean="0"/>
              <a:t>in </a:t>
            </a:r>
            <a:r>
              <a:rPr lang="en-US" sz="11200" b="1" dirty="0"/>
              <a:t>fully connected neural networks </a:t>
            </a:r>
            <a:r>
              <a:rPr lang="en-US" sz="11200" b="1" dirty="0" smtClean="0"/>
              <a:t>the </a:t>
            </a:r>
            <a:r>
              <a:rPr lang="en-US" sz="11200" b="1" dirty="0"/>
              <a:t>weights corresponding to each pixel in the </a:t>
            </a:r>
            <a:r>
              <a:rPr lang="en-US" sz="11200" b="1" dirty="0" smtClean="0"/>
              <a:t>image are learnt, </a:t>
            </a:r>
            <a:r>
              <a:rPr lang="en-US" sz="12800" b="1" dirty="0">
                <a:solidFill>
                  <a:srgbClr val="FF0000"/>
                </a:solidFill>
              </a:rPr>
              <a:t>the order in which the pixels are present in the image matters</a:t>
            </a:r>
            <a:r>
              <a:rPr lang="en-US" sz="11200" b="1" dirty="0">
                <a:solidFill>
                  <a:srgbClr val="FF0000"/>
                </a:solidFill>
              </a:rPr>
              <a:t>. </a:t>
            </a:r>
            <a:endParaRPr lang="en-US" sz="11200" b="1" dirty="0" smtClean="0">
              <a:solidFill>
                <a:srgbClr val="FF0000"/>
              </a:solidFill>
            </a:endParaRPr>
          </a:p>
          <a:p>
            <a:pPr>
              <a:buFont typeface="Wingdings" pitchFamily="2" charset="2"/>
              <a:buChar char="§"/>
            </a:pPr>
            <a:endParaRPr lang="en-US" sz="11200" b="1" dirty="0" smtClean="0">
              <a:solidFill>
                <a:srgbClr val="FF0000"/>
              </a:solidFill>
            </a:endParaRPr>
          </a:p>
        </p:txBody>
      </p:sp>
      <p:pic>
        <p:nvPicPr>
          <p:cNvPr id="632833" name="Picture 1"/>
          <p:cNvPicPr>
            <a:picLocks noChangeAspect="1" noChangeArrowheads="1"/>
          </p:cNvPicPr>
          <p:nvPr/>
        </p:nvPicPr>
        <p:blipFill>
          <a:blip r:embed="rId2" cstate="print"/>
          <a:srcRect/>
          <a:stretch>
            <a:fillRect/>
          </a:stretch>
        </p:blipFill>
        <p:spPr bwMode="auto">
          <a:xfrm>
            <a:off x="0" y="0"/>
            <a:ext cx="9067800" cy="2895600"/>
          </a:xfrm>
          <a:prstGeom prst="rect">
            <a:avLst/>
          </a:prstGeom>
          <a:noFill/>
          <a:ln w="9525">
            <a:noFill/>
            <a:miter lim="800000"/>
            <a:headEnd/>
            <a:tailEnd/>
          </a:ln>
        </p:spPr>
      </p:pic>
      <p:pic>
        <p:nvPicPr>
          <p:cNvPr id="3024897" name="Picture 1"/>
          <p:cNvPicPr>
            <a:picLocks noChangeAspect="1" noChangeArrowheads="1"/>
          </p:cNvPicPr>
          <p:nvPr/>
        </p:nvPicPr>
        <p:blipFill>
          <a:blip r:embed="rId3" cstate="print"/>
          <a:srcRect/>
          <a:stretch>
            <a:fillRect/>
          </a:stretch>
        </p:blipFill>
        <p:spPr bwMode="auto">
          <a:xfrm>
            <a:off x="5867400" y="3429000"/>
            <a:ext cx="2676525" cy="3152775"/>
          </a:xfrm>
          <a:prstGeom prst="rect">
            <a:avLst/>
          </a:prstGeom>
          <a:noFill/>
          <a:ln w="9525">
            <a:noFill/>
            <a:miter lim="800000"/>
            <a:headEnd/>
            <a:tailEnd/>
          </a:ln>
        </p:spPr>
      </p:pic>
    </p:spTree>
    <p:extLst>
      <p:ext uri="{BB962C8B-B14F-4D97-AF65-F5344CB8AC3E}">
        <p14:creationId xmlns:p14="http://schemas.microsoft.com/office/powerpoint/2010/main" xmlns="" val="28580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2833"/>
                                        </p:tgtEl>
                                        <p:attrNameLst>
                                          <p:attrName>style.visibility</p:attrName>
                                        </p:attrNameLst>
                                      </p:cBhvr>
                                      <p:to>
                                        <p:strVal val="visible"/>
                                      </p:to>
                                    </p:set>
                                    <p:anim calcmode="lin" valueType="num">
                                      <p:cBhvr additive="base">
                                        <p:cTn id="7" dur="500" fill="hold"/>
                                        <p:tgtEl>
                                          <p:spTgt spid="632833"/>
                                        </p:tgtEl>
                                        <p:attrNameLst>
                                          <p:attrName>ppt_x</p:attrName>
                                        </p:attrNameLst>
                                      </p:cBhvr>
                                      <p:tavLst>
                                        <p:tav tm="0">
                                          <p:val>
                                            <p:strVal val="#ppt_x"/>
                                          </p:val>
                                        </p:tav>
                                        <p:tav tm="100000">
                                          <p:val>
                                            <p:strVal val="#ppt_x"/>
                                          </p:val>
                                        </p:tav>
                                      </p:tavLst>
                                    </p:anim>
                                    <p:anim calcmode="lin" valueType="num">
                                      <p:cBhvr additive="base">
                                        <p:cTn id="8" dur="500" fill="hold"/>
                                        <p:tgtEl>
                                          <p:spTgt spid="6328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24897"/>
                                        </p:tgtEl>
                                        <p:attrNameLst>
                                          <p:attrName>style.visibility</p:attrName>
                                        </p:attrNameLst>
                                      </p:cBhvr>
                                      <p:to>
                                        <p:strVal val="visible"/>
                                      </p:to>
                                    </p:set>
                                    <p:anim calcmode="lin" valueType="num">
                                      <p:cBhvr additive="base">
                                        <p:cTn id="13" dur="500" fill="hold"/>
                                        <p:tgtEl>
                                          <p:spTgt spid="3024897"/>
                                        </p:tgtEl>
                                        <p:attrNameLst>
                                          <p:attrName>ppt_x</p:attrName>
                                        </p:attrNameLst>
                                      </p:cBhvr>
                                      <p:tavLst>
                                        <p:tav tm="0">
                                          <p:val>
                                            <p:strVal val="#ppt_x"/>
                                          </p:val>
                                        </p:tav>
                                        <p:tav tm="100000">
                                          <p:val>
                                            <p:strVal val="#ppt_x"/>
                                          </p:val>
                                        </p:tav>
                                      </p:tavLst>
                                    </p:anim>
                                    <p:anim calcmode="lin" valueType="num">
                                      <p:cBhvr additive="base">
                                        <p:cTn id="14" dur="500" fill="hold"/>
                                        <p:tgtEl>
                                          <p:spTgt spid="30248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04800"/>
            <a:ext cx="9144000" cy="5755422"/>
          </a:xfrm>
          <a:prstGeom prst="rect">
            <a:avLst/>
          </a:prstGeom>
          <a:noFill/>
        </p:spPr>
        <p:txBody>
          <a:bodyPr wrap="square" rtlCol="0">
            <a:spAutoFit/>
          </a:bodyPr>
          <a:lstStyle/>
          <a:p>
            <a:pPr>
              <a:buFont typeface="Wingdings" pitchFamily="2" charset="2"/>
              <a:buChar char="Ø"/>
            </a:pPr>
            <a:r>
              <a:rPr lang="en-US" sz="4800" b="1" dirty="0" smtClean="0"/>
              <a:t>Pooling Operation Introduces  how many parameters ??</a:t>
            </a:r>
          </a:p>
          <a:p>
            <a:endParaRPr lang="en-US" sz="4800" b="1" dirty="0" smtClean="0"/>
          </a:p>
          <a:p>
            <a:pPr>
              <a:buFont typeface="Wingdings" pitchFamily="2" charset="2"/>
              <a:buChar char="Ø"/>
            </a:pPr>
            <a:r>
              <a:rPr lang="en-US" sz="4800" b="1" dirty="0" smtClean="0">
                <a:solidFill>
                  <a:srgbClr val="FF0000"/>
                </a:solidFill>
              </a:rPr>
              <a:t>Zero parameters </a:t>
            </a:r>
            <a:r>
              <a:rPr lang="en-US" sz="4400" b="1" dirty="0" smtClean="0"/>
              <a:t>since it simply computes a fixed function of the input</a:t>
            </a:r>
          </a:p>
          <a:p>
            <a:pPr>
              <a:buFont typeface="Wingdings" pitchFamily="2" charset="2"/>
              <a:buChar char="Ø"/>
            </a:pPr>
            <a:endParaRPr lang="en-US" sz="4400" b="1" dirty="0" smtClean="0"/>
          </a:p>
          <a:p>
            <a:pPr>
              <a:buFont typeface="Wingdings" pitchFamily="2" charset="2"/>
              <a:buChar char="Ø"/>
            </a:pPr>
            <a:r>
              <a:rPr lang="en-US" sz="4400" b="1" dirty="0" err="1" smtClean="0">
                <a:solidFill>
                  <a:srgbClr val="FF0000"/>
                </a:solidFill>
              </a:rPr>
              <a:t>Hyperparameters</a:t>
            </a:r>
            <a:r>
              <a:rPr lang="en-US" sz="4400" b="1" dirty="0" smtClean="0">
                <a:solidFill>
                  <a:srgbClr val="FF0000"/>
                </a:solidFill>
              </a:rPr>
              <a:t> </a:t>
            </a:r>
            <a:r>
              <a:rPr lang="en-US" sz="4400" b="1" dirty="0" smtClean="0"/>
              <a:t>: Stride, Filter size, </a:t>
            </a:r>
            <a:r>
              <a:rPr lang="en-US" sz="4400" b="1" dirty="0" err="1" smtClean="0"/>
              <a:t>avg</a:t>
            </a:r>
            <a:r>
              <a:rPr lang="en-US" sz="4400" b="1" dirty="0" smtClean="0"/>
              <a:t>/max pooling</a:t>
            </a:r>
            <a:endParaRPr lang="en-US" sz="3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125510-2A24-4A1C-8A81-55AB7059751A}"/>
              </a:ext>
            </a:extLst>
          </p:cNvPr>
          <p:cNvSpPr>
            <a:spLocks noGrp="1"/>
          </p:cNvSpPr>
          <p:nvPr>
            <p:ph type="title"/>
          </p:nvPr>
        </p:nvSpPr>
        <p:spPr>
          <a:xfrm>
            <a:off x="457200" y="-152400"/>
            <a:ext cx="8229600" cy="1143000"/>
          </a:xfrm>
        </p:spPr>
        <p:txBody>
          <a:bodyPr/>
          <a:lstStyle/>
          <a:p>
            <a:r>
              <a:rPr lang="en-IN" b="1" dirty="0">
                <a:solidFill>
                  <a:srgbClr val="FF0000"/>
                </a:solidFill>
              </a:rPr>
              <a:t>Advantages of pooling</a:t>
            </a:r>
          </a:p>
        </p:txBody>
      </p:sp>
      <p:sp>
        <p:nvSpPr>
          <p:cNvPr id="3" name="Content Placeholder 2">
            <a:extLst>
              <a:ext uri="{FF2B5EF4-FFF2-40B4-BE49-F238E27FC236}">
                <a16:creationId xmlns:a16="http://schemas.microsoft.com/office/drawing/2014/main" xmlns="" id="{004AEAC7-C2C4-46CB-BC57-00D400B00CE5}"/>
              </a:ext>
            </a:extLst>
          </p:cNvPr>
          <p:cNvSpPr>
            <a:spLocks noGrp="1"/>
          </p:cNvSpPr>
          <p:nvPr>
            <p:ph idx="1"/>
          </p:nvPr>
        </p:nvSpPr>
        <p:spPr>
          <a:xfrm>
            <a:off x="0" y="914400"/>
            <a:ext cx="9144000" cy="5943600"/>
          </a:xfrm>
        </p:spPr>
        <p:txBody>
          <a:bodyPr>
            <a:normAutofit/>
          </a:bodyPr>
          <a:lstStyle/>
          <a:p>
            <a:r>
              <a:rPr lang="en-US" sz="3000" b="1" dirty="0"/>
              <a:t>makes the input representations (feature dimension) smaller and more </a:t>
            </a:r>
            <a:r>
              <a:rPr lang="en-US" sz="3000" b="1" dirty="0" smtClean="0"/>
              <a:t>manageable</a:t>
            </a:r>
          </a:p>
          <a:p>
            <a:endParaRPr lang="en-US" sz="3000" b="1" dirty="0"/>
          </a:p>
          <a:p>
            <a:r>
              <a:rPr lang="en-US" sz="3000" b="1" dirty="0"/>
              <a:t>reduces the number of parameters and computations in the network, therefore, </a:t>
            </a:r>
            <a:r>
              <a:rPr lang="en-US" sz="3000" b="1" dirty="0" smtClean="0">
                <a:solidFill>
                  <a:srgbClr val="FF0000"/>
                </a:solidFill>
              </a:rPr>
              <a:t>controls</a:t>
            </a:r>
            <a:r>
              <a:rPr lang="en-US" sz="3000" b="1" dirty="0">
                <a:solidFill>
                  <a:srgbClr val="FF0000"/>
                </a:solidFill>
              </a:rPr>
              <a:t> </a:t>
            </a:r>
            <a:r>
              <a:rPr lang="en-US" sz="3000" b="1" dirty="0" err="1" smtClean="0">
                <a:solidFill>
                  <a:srgbClr val="FF0000"/>
                </a:solidFill>
              </a:rPr>
              <a:t>overfitting</a:t>
            </a:r>
            <a:endParaRPr lang="en-US" sz="3000" b="1" dirty="0" smtClean="0">
              <a:solidFill>
                <a:srgbClr val="FF0000"/>
              </a:solidFill>
            </a:endParaRPr>
          </a:p>
          <a:p>
            <a:endParaRPr lang="en-US" sz="3000" b="1" dirty="0"/>
          </a:p>
          <a:p>
            <a:r>
              <a:rPr lang="en-US" sz="3000" b="1" dirty="0"/>
              <a:t>makes the network </a:t>
            </a:r>
            <a:r>
              <a:rPr lang="en-US" sz="3000" b="1" dirty="0">
                <a:solidFill>
                  <a:srgbClr val="FF0000"/>
                </a:solidFill>
              </a:rPr>
              <a:t>invariant to small transformations, distortions and translations in the input image </a:t>
            </a:r>
            <a:r>
              <a:rPr lang="en-US" sz="3000" b="1" dirty="0"/>
              <a:t>(a small distortion in input will not change the output of Pooling – since we take the maximum / average value in a local neighborhood</a:t>
            </a:r>
            <a:r>
              <a:rPr lang="en-US" sz="3000" b="1" dirty="0" smtClean="0"/>
              <a:t>).</a:t>
            </a:r>
          </a:p>
          <a:p>
            <a:endParaRPr lang="en-IN" b="1" dirty="0"/>
          </a:p>
        </p:txBody>
      </p:sp>
    </p:spTree>
    <p:extLst>
      <p:ext uri="{BB962C8B-B14F-4D97-AF65-F5344CB8AC3E}">
        <p14:creationId xmlns:p14="http://schemas.microsoft.com/office/powerpoint/2010/main" xmlns="" val="3934757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52400"/>
            <a:ext cx="9144000" cy="6705600"/>
          </a:xfrm>
        </p:spPr>
        <p:txBody>
          <a:bodyPr>
            <a:normAutofit fontScale="92500" lnSpcReduction="10000"/>
          </a:bodyPr>
          <a:lstStyle/>
          <a:p>
            <a:r>
              <a:rPr lang="en-US" b="1" dirty="0" smtClean="0"/>
              <a:t>Even with tiny kernel of 2x2 and a stride of 2, output will be two times smaller in both width and height, so area is 4  times smaller.</a:t>
            </a:r>
          </a:p>
          <a:p>
            <a:endParaRPr lang="en-US" b="1" dirty="0" smtClean="0"/>
          </a:p>
          <a:p>
            <a:r>
              <a:rPr lang="en-US" b="1" dirty="0" smtClean="0"/>
              <a:t> Average pooling  retains more information, in comparison to max pooling which  simply drops 75% of input values</a:t>
            </a:r>
          </a:p>
          <a:p>
            <a:endParaRPr lang="en-US" b="1" dirty="0" smtClean="0"/>
          </a:p>
          <a:p>
            <a:r>
              <a:rPr lang="en-US" b="1" dirty="0" smtClean="0"/>
              <a:t>Max pooling performs better, when background is dark, as in MNIST dataset, </a:t>
            </a:r>
            <a:r>
              <a:rPr lang="en-US" b="1" dirty="0" smtClean="0">
                <a:solidFill>
                  <a:srgbClr val="FF0000"/>
                </a:solidFill>
              </a:rPr>
              <a:t>the digits are represented in white color(value 255) </a:t>
            </a:r>
            <a:r>
              <a:rPr lang="en-US" b="1" dirty="0" smtClean="0"/>
              <a:t>and the background is black(value 0). So, max pooling is used.</a:t>
            </a:r>
          </a:p>
          <a:p>
            <a:endParaRPr lang="en-US" b="1" dirty="0" smtClean="0"/>
          </a:p>
          <a:p>
            <a:r>
              <a:rPr lang="en-US" b="1" dirty="0" smtClean="0">
                <a:solidFill>
                  <a:srgbClr val="FF0000"/>
                </a:solidFill>
              </a:rPr>
              <a:t>Max pooling  preserves only the strongest features</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8528"/>
            <a:ext cx="9144000" cy="6986528"/>
          </a:xfrm>
          <a:prstGeom prst="rect">
            <a:avLst/>
          </a:prstGeom>
        </p:spPr>
        <p:txBody>
          <a:bodyPr wrap="square">
            <a:spAutoFit/>
          </a:bodyPr>
          <a:lstStyle/>
          <a:p>
            <a:r>
              <a:rPr lang="en-US" sz="2800" b="1" dirty="0" err="1" smtClean="0"/>
              <a:t>tf.nn.max_pool</a:t>
            </a:r>
            <a:r>
              <a:rPr lang="en-US" sz="2800" b="1" dirty="0" smtClean="0"/>
              <a:t> of </a:t>
            </a:r>
            <a:r>
              <a:rPr lang="en-US" sz="2800" b="1" dirty="0" err="1" smtClean="0"/>
              <a:t>tensorflow</a:t>
            </a:r>
            <a:r>
              <a:rPr lang="en-US" sz="2800" b="1" dirty="0" smtClean="0"/>
              <a:t> supports two types of padding, ‘</a:t>
            </a:r>
          </a:p>
          <a:p>
            <a:endParaRPr lang="en-US" sz="2800" b="1" dirty="0" smtClean="0"/>
          </a:p>
          <a:p>
            <a:r>
              <a:rPr lang="en-US" sz="2800" b="1" dirty="0" smtClean="0"/>
              <a:t>‘VALID' and 'SAME'.</a:t>
            </a:r>
          </a:p>
          <a:p>
            <a:endParaRPr lang="en-US" sz="2800" b="1" dirty="0" smtClean="0"/>
          </a:p>
          <a:p>
            <a:r>
              <a:rPr lang="en-US" sz="2800" b="1" dirty="0" smtClean="0"/>
              <a:t> With 'VALID' padding </a:t>
            </a:r>
            <a:r>
              <a:rPr lang="en-US" sz="2800" b="1" dirty="0" err="1" smtClean="0"/>
              <a:t>tf.nn.max_pool</a:t>
            </a:r>
            <a:r>
              <a:rPr lang="en-US" sz="2800" b="1" dirty="0" smtClean="0"/>
              <a:t> returns output whose value can be computed without using any padding. </a:t>
            </a:r>
          </a:p>
          <a:p>
            <a:r>
              <a:rPr lang="en-US" sz="2800" b="1" dirty="0" smtClean="0"/>
              <a:t>'VALID' option may discard the border elements of input. </a:t>
            </a:r>
          </a:p>
          <a:p>
            <a:endParaRPr lang="en-US" sz="2800" b="1" dirty="0" smtClean="0"/>
          </a:p>
          <a:p>
            <a:r>
              <a:rPr lang="en-US" sz="2800" b="1" dirty="0" smtClean="0"/>
              <a:t>With 'SAME' padding </a:t>
            </a:r>
            <a:r>
              <a:rPr lang="en-US" sz="2800" b="1" dirty="0" err="1" smtClean="0"/>
              <a:t>tf.nn.max_pool</a:t>
            </a:r>
            <a:r>
              <a:rPr lang="en-US" sz="2800" b="1" dirty="0" smtClean="0"/>
              <a:t> returns output whose value can be computed by applying the filter to all input elements. Border elements are computed using zero padding. </a:t>
            </a:r>
          </a:p>
          <a:p>
            <a:endParaRPr lang="en-US" sz="2800" b="1" dirty="0" smtClean="0"/>
          </a:p>
          <a:p>
            <a:r>
              <a:rPr lang="en-US" sz="2800" b="1" dirty="0" smtClean="0"/>
              <a:t>The output may be same or smaller than the input depending on the stride option.</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17442" name="Picture 2" descr="https://www.pico.net/assets/kb/31-what-is-the-difference-between-same-and-valid-padding-in-tf-nn-max-pool-of-tensorflow/Figure1.1548627990.gif"/>
          <p:cNvPicPr>
            <a:picLocks noChangeAspect="1" noChangeArrowheads="1" noCrop="1"/>
          </p:cNvPicPr>
          <p:nvPr/>
        </p:nvPicPr>
        <p:blipFill>
          <a:blip r:embed="rId2" cstate="print"/>
          <a:srcRect/>
          <a:stretch>
            <a:fillRect/>
          </a:stretch>
        </p:blipFill>
        <p:spPr bwMode="auto">
          <a:xfrm>
            <a:off x="0" y="4191000"/>
            <a:ext cx="6667500" cy="1905000"/>
          </a:xfrm>
          <a:prstGeom prst="rect">
            <a:avLst/>
          </a:prstGeom>
          <a:noFill/>
        </p:spPr>
      </p:pic>
      <p:pic>
        <p:nvPicPr>
          <p:cNvPr id="9917444" name="Picture 4"/>
          <p:cNvPicPr>
            <a:picLocks noChangeAspect="1" noChangeArrowheads="1"/>
          </p:cNvPicPr>
          <p:nvPr/>
        </p:nvPicPr>
        <p:blipFill>
          <a:blip r:embed="rId3" cstate="print"/>
          <a:srcRect/>
          <a:stretch>
            <a:fillRect/>
          </a:stretch>
        </p:blipFill>
        <p:spPr bwMode="auto">
          <a:xfrm>
            <a:off x="2514600" y="304800"/>
            <a:ext cx="4114800" cy="322089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17442"/>
                                        </p:tgtEl>
                                        <p:attrNameLst>
                                          <p:attrName>style.visibility</p:attrName>
                                        </p:attrNameLst>
                                      </p:cBhvr>
                                      <p:to>
                                        <p:strVal val="visible"/>
                                      </p:to>
                                    </p:set>
                                    <p:anim calcmode="lin" valueType="num">
                                      <p:cBhvr additive="base">
                                        <p:cTn id="7" dur="500" fill="hold"/>
                                        <p:tgtEl>
                                          <p:spTgt spid="9917442"/>
                                        </p:tgtEl>
                                        <p:attrNameLst>
                                          <p:attrName>ppt_x</p:attrName>
                                        </p:attrNameLst>
                                      </p:cBhvr>
                                      <p:tavLst>
                                        <p:tav tm="0">
                                          <p:val>
                                            <p:strVal val="#ppt_x"/>
                                          </p:val>
                                        </p:tav>
                                        <p:tav tm="100000">
                                          <p:val>
                                            <p:strVal val="#ppt_x"/>
                                          </p:val>
                                        </p:tav>
                                      </p:tavLst>
                                    </p:anim>
                                    <p:anim calcmode="lin" valueType="num">
                                      <p:cBhvr additive="base">
                                        <p:cTn id="8" dur="500" fill="hold"/>
                                        <p:tgtEl>
                                          <p:spTgt spid="99174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2482" name="Picture 2" descr="https://www.pico.net/assets/kb/31-what-is-the-difference-between-same-and-valid-padding-in-tf-nn-max-pool-of-tensorflow/Figure2.1581475727.gif"/>
          <p:cNvPicPr>
            <a:picLocks noChangeAspect="1" noChangeArrowheads="1" noCrop="1"/>
          </p:cNvPicPr>
          <p:nvPr/>
        </p:nvPicPr>
        <p:blipFill>
          <a:blip r:embed="rId2" cstate="print"/>
          <a:srcRect/>
          <a:stretch>
            <a:fillRect/>
          </a:stretch>
        </p:blipFill>
        <p:spPr bwMode="auto">
          <a:xfrm>
            <a:off x="0" y="2819400"/>
            <a:ext cx="9144000" cy="2743200"/>
          </a:xfrm>
          <a:prstGeom prst="rect">
            <a:avLst/>
          </a:prstGeom>
          <a:noFill/>
        </p:spPr>
      </p:pic>
      <p:pic>
        <p:nvPicPr>
          <p:cNvPr id="10132483" name="Picture 3"/>
          <p:cNvPicPr>
            <a:picLocks noChangeAspect="1" noChangeArrowheads="1"/>
          </p:cNvPicPr>
          <p:nvPr/>
        </p:nvPicPr>
        <p:blipFill>
          <a:blip r:embed="rId3" cstate="print"/>
          <a:srcRect/>
          <a:stretch>
            <a:fillRect/>
          </a:stretch>
        </p:blipFill>
        <p:spPr bwMode="auto">
          <a:xfrm>
            <a:off x="4572000" y="0"/>
            <a:ext cx="315277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94305"/>
          </a:xfrm>
          <a:prstGeom prst="rect">
            <a:avLst/>
          </a:prstGeom>
        </p:spPr>
        <p:txBody>
          <a:bodyPr wrap="square">
            <a:spAutoFit/>
          </a:bodyPr>
          <a:lstStyle/>
          <a:p>
            <a:pPr fontAlgn="base">
              <a:buFont typeface="Wingdings" pitchFamily="2" charset="2"/>
              <a:buChar char="ü"/>
            </a:pPr>
            <a:r>
              <a:rPr lang="en-US" sz="3600" b="1" dirty="0" smtClean="0">
                <a:solidFill>
                  <a:srgbClr val="FF0000"/>
                </a:solidFill>
              </a:rPr>
              <a:t>Batch normalization - </a:t>
            </a:r>
            <a:r>
              <a:rPr lang="en-US" sz="3600" b="1" dirty="0" smtClean="0"/>
              <a:t>A technique for training very deep neural networks that </a:t>
            </a:r>
            <a:r>
              <a:rPr lang="en-US" sz="3600" b="1" dirty="0" smtClean="0">
                <a:solidFill>
                  <a:srgbClr val="FF0000"/>
                </a:solidFill>
              </a:rPr>
              <a:t>standardizes the inputs to a layer for each mini-batch</a:t>
            </a:r>
            <a:r>
              <a:rPr lang="en-US" sz="3600" b="1" dirty="0" smtClean="0"/>
              <a:t>. </a:t>
            </a:r>
          </a:p>
          <a:p>
            <a:pPr fontAlgn="base">
              <a:buFont typeface="Wingdings" pitchFamily="2" charset="2"/>
              <a:buChar char="ü"/>
            </a:pPr>
            <a:endParaRPr lang="en-US" sz="3600" b="1" i="1" dirty="0" smtClean="0"/>
          </a:p>
          <a:p>
            <a:pPr fontAlgn="base">
              <a:buFont typeface="Wingdings" pitchFamily="2" charset="2"/>
              <a:buChar char="ü"/>
            </a:pPr>
            <a:r>
              <a:rPr lang="en-US" sz="3200" b="1" dirty="0" smtClean="0"/>
              <a:t>Training deep neural networks with tens of layers is challenging as they can be sensitive to the initial random weights and configuration of the learning algorithm.</a:t>
            </a:r>
          </a:p>
          <a:p>
            <a:pPr fontAlgn="base">
              <a:buFont typeface="Wingdings" pitchFamily="2" charset="2"/>
              <a:buChar char="ü"/>
            </a:pPr>
            <a:endParaRPr lang="en-US" sz="3200" b="1" dirty="0" smtClean="0"/>
          </a:p>
          <a:p>
            <a:pPr fontAlgn="base">
              <a:buFont typeface="Wingdings" pitchFamily="2" charset="2"/>
              <a:buChar char="ü"/>
            </a:pPr>
            <a:r>
              <a:rPr lang="en-US" sz="3200" b="1" dirty="0" smtClean="0"/>
              <a:t>the distribution of the inputs to layers deep in the network may change after each mini-batch when the weights are updated.</a:t>
            </a:r>
            <a:endParaRPr lang="en-US" sz="3200" b="1" dirty="0" smtClean="0">
              <a:solidFill>
                <a:srgbClr val="FF0000"/>
              </a:solidFill>
            </a:endParaRPr>
          </a:p>
          <a:p>
            <a:pPr fontAlgn="base">
              <a:buFont typeface="Wingdings" pitchFamily="2" charset="2"/>
              <a:buChar char="ü"/>
            </a:pPr>
            <a:endParaRPr lang="en-US" sz="32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0162" name="Picture 2" descr="https://miro.medium.com/max/555/1*XPhikySyAytgJOBDw4jWaQ.png"/>
          <p:cNvPicPr>
            <a:picLocks noChangeAspect="1" noChangeArrowheads="1"/>
          </p:cNvPicPr>
          <p:nvPr/>
        </p:nvPicPr>
        <p:blipFill>
          <a:blip r:embed="rId2" cstate="print"/>
          <a:srcRect/>
          <a:stretch>
            <a:fillRect/>
          </a:stretch>
        </p:blipFill>
        <p:spPr bwMode="auto">
          <a:xfrm>
            <a:off x="0" y="133144"/>
            <a:ext cx="9144000" cy="6724856"/>
          </a:xfrm>
          <a:prstGeom prst="rect">
            <a:avLst/>
          </a:prstGeom>
          <a:noFill/>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pPr fontAlgn="base"/>
            <a:r>
              <a:rPr lang="en-US" sz="3200" b="1" dirty="0" smtClean="0">
                <a:solidFill>
                  <a:srgbClr val="FF0000"/>
                </a:solidFill>
              </a:rPr>
              <a:t>Batch Norm before activation or after the activation?</a:t>
            </a:r>
            <a:endParaRPr lang="en-US" sz="2800" dirty="0" smtClean="0"/>
          </a:p>
          <a:p>
            <a:pPr fontAlgn="base">
              <a:buFont typeface="Wingdings" pitchFamily="2" charset="2"/>
              <a:buChar char="ü"/>
            </a:pPr>
            <a:r>
              <a:rPr lang="en-US" sz="2800" b="1" dirty="0" smtClean="0"/>
              <a:t>original paper talks about applying batch norm just before the activation function, it has been found that </a:t>
            </a:r>
            <a:r>
              <a:rPr lang="en-US" sz="2800" b="1" dirty="0" smtClean="0">
                <a:solidFill>
                  <a:srgbClr val="FF0000"/>
                </a:solidFill>
              </a:rPr>
              <a:t>applying batch norm after the activation yields better results. </a:t>
            </a:r>
          </a:p>
          <a:p>
            <a:pPr fontAlgn="base">
              <a:buFont typeface="Wingdings" pitchFamily="2" charset="2"/>
              <a:buChar char="ü"/>
            </a:pPr>
            <a:endParaRPr lang="en-US" sz="2800" b="1" dirty="0" smtClean="0"/>
          </a:p>
          <a:p>
            <a:pPr fontAlgn="base">
              <a:buFont typeface="Wingdings" pitchFamily="2" charset="2"/>
              <a:buChar char="ü"/>
            </a:pPr>
            <a:r>
              <a:rPr lang="en-US" sz="2800" b="1" dirty="0" smtClean="0"/>
              <a:t>This seems to make sense, as if we were to put a activation after batch norm, then the batch norm layer cannot fully control the statistics of the input going into the next layer since the output of the batch norm layer has to go through an activation.</a:t>
            </a:r>
          </a:p>
          <a:p>
            <a:pPr fontAlgn="base">
              <a:buFont typeface="Wingdings" pitchFamily="2" charset="2"/>
              <a:buChar char="ü"/>
            </a:pPr>
            <a:endParaRPr lang="en-US" sz="2800" b="1" dirty="0" smtClean="0"/>
          </a:p>
          <a:p>
            <a:pPr fontAlgn="base">
              <a:buFont typeface="Wingdings" pitchFamily="2" charset="2"/>
              <a:buChar char="ü"/>
            </a:pPr>
            <a:r>
              <a:rPr lang="en-US" sz="2800" i="1" dirty="0" smtClean="0"/>
              <a:t>An exception is for the sigmoid activation function wherein you need to place the batch normalization layer before the activation to ensure that the values lie in linear region of sigmoid before the function is applied.</a:t>
            </a:r>
            <a:endParaRPr lang="en-US" sz="2800" b="1" dirty="0" smtClean="0"/>
          </a:p>
          <a:p>
            <a:pPr fontAlgn="base">
              <a:buFont typeface="Wingdings" pitchFamily="2" charset="2"/>
              <a:buChar char="ü"/>
            </a:pPr>
            <a:endParaRPr lang="en-US" sz="28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200329"/>
          </a:xfrm>
          <a:prstGeom prst="rect">
            <a:avLst/>
          </a:prstGeom>
        </p:spPr>
        <p:txBody>
          <a:bodyPr wrap="square">
            <a:spAutoFit/>
          </a:bodyPr>
          <a:lstStyle/>
          <a:p>
            <a:r>
              <a:rPr lang="en-US" sz="3600" b="1" dirty="0" smtClean="0">
                <a:solidFill>
                  <a:srgbClr val="FF0000"/>
                </a:solidFill>
              </a:rPr>
              <a:t>Principles/Conventions to build a CNN architecture</a:t>
            </a:r>
            <a:endParaRPr lang="en-US" sz="3600" b="1" dirty="0">
              <a:solidFill>
                <a:srgbClr val="FF0000"/>
              </a:solidFill>
            </a:endParaRPr>
          </a:p>
        </p:txBody>
      </p:sp>
      <p:sp>
        <p:nvSpPr>
          <p:cNvPr id="3" name="Rectangle 2"/>
          <p:cNvSpPr/>
          <p:nvPr/>
        </p:nvSpPr>
        <p:spPr>
          <a:xfrm>
            <a:off x="0" y="1295400"/>
            <a:ext cx="9144000" cy="4832092"/>
          </a:xfrm>
          <a:prstGeom prst="rect">
            <a:avLst/>
          </a:prstGeom>
        </p:spPr>
        <p:txBody>
          <a:bodyPr wrap="square">
            <a:spAutoFit/>
          </a:bodyPr>
          <a:lstStyle/>
          <a:p>
            <a:pPr>
              <a:buFont typeface="Wingdings" pitchFamily="2" charset="2"/>
              <a:buChar char="ü"/>
            </a:pPr>
            <a:r>
              <a:rPr lang="en-US" sz="2800" b="1" dirty="0" smtClean="0"/>
              <a:t> Always </a:t>
            </a:r>
            <a:r>
              <a:rPr lang="en-US" sz="2800" b="1" dirty="0" smtClean="0">
                <a:solidFill>
                  <a:srgbClr val="FF0000"/>
                </a:solidFill>
              </a:rPr>
              <a:t>start by using smaller filters </a:t>
            </a:r>
            <a:r>
              <a:rPr lang="en-US" sz="2800" b="1" dirty="0" smtClean="0"/>
              <a:t>is to collect as much local information as possible, and then gradually increase the filter width to reduce the generated feature space width to represent more global, high-level and representative information</a:t>
            </a:r>
          </a:p>
          <a:p>
            <a:pPr>
              <a:buFont typeface="Wingdings" pitchFamily="2" charset="2"/>
              <a:buChar char="ü"/>
            </a:pPr>
            <a:endParaRPr lang="en-US" sz="2800" b="1" dirty="0" smtClean="0"/>
          </a:p>
          <a:p>
            <a:pPr>
              <a:buFont typeface="Wingdings" pitchFamily="2" charset="2"/>
              <a:buChar char="ü"/>
            </a:pPr>
            <a:endParaRPr lang="en-US" sz="2800" b="1" dirty="0" smtClean="0"/>
          </a:p>
          <a:p>
            <a:pPr>
              <a:buFont typeface="Wingdings" pitchFamily="2" charset="2"/>
              <a:buChar char="ü"/>
            </a:pPr>
            <a:r>
              <a:rPr lang="en-US" sz="2800" b="1" dirty="0" smtClean="0"/>
              <a:t>the number of </a:t>
            </a:r>
            <a:r>
              <a:rPr lang="en-US" sz="2800" b="1" dirty="0" smtClean="0">
                <a:solidFill>
                  <a:srgbClr val="FF0000"/>
                </a:solidFill>
              </a:rPr>
              <a:t>channels should be low </a:t>
            </a:r>
            <a:r>
              <a:rPr lang="en-US" sz="2800" b="1" dirty="0" smtClean="0"/>
              <a:t>in the beginning such that it detects low-level features which are combined to form many complex shapes(by increasing the number of channels) which help distinguish between classes.</a:t>
            </a:r>
            <a:endParaRPr 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352800"/>
            <a:ext cx="9144000" cy="4724400"/>
          </a:xfrm>
        </p:spPr>
        <p:txBody>
          <a:bodyPr>
            <a:normAutofit fontScale="25000" lnSpcReduction="20000"/>
          </a:bodyPr>
          <a:lstStyle/>
          <a:p>
            <a:pPr>
              <a:buFont typeface="Wingdings" pitchFamily="2" charset="2"/>
              <a:buChar char="§"/>
            </a:pPr>
            <a:endParaRPr lang="en-US" sz="11200" b="1" dirty="0" smtClean="0">
              <a:solidFill>
                <a:srgbClr val="FF0000"/>
              </a:solidFill>
            </a:endParaRPr>
          </a:p>
          <a:p>
            <a:pPr>
              <a:buFont typeface="Wingdings" pitchFamily="2" charset="2"/>
              <a:buChar char="§"/>
            </a:pPr>
            <a:r>
              <a:rPr lang="en-US" sz="11200" b="1" dirty="0" smtClean="0"/>
              <a:t> If we </a:t>
            </a:r>
            <a:r>
              <a:rPr lang="en-US" sz="11200" b="1" dirty="0"/>
              <a:t>trained </a:t>
            </a:r>
            <a:r>
              <a:rPr lang="en-US" sz="11200" b="1" dirty="0" smtClean="0"/>
              <a:t>our </a:t>
            </a:r>
            <a:r>
              <a:rPr lang="en-US" sz="11200" b="1" dirty="0"/>
              <a:t>neural network with images of cats with </a:t>
            </a:r>
            <a:r>
              <a:rPr lang="en-US" sz="11200" b="1" dirty="0" smtClean="0"/>
              <a:t>its face </a:t>
            </a:r>
            <a:r>
              <a:rPr lang="en-US" sz="11200" b="1" dirty="0"/>
              <a:t>in the left hand </a:t>
            </a:r>
            <a:r>
              <a:rPr lang="en-US" sz="11200" b="1" dirty="0" smtClean="0"/>
              <a:t>side, then  </a:t>
            </a:r>
            <a:r>
              <a:rPr lang="en-US" sz="11200" b="1" dirty="0"/>
              <a:t>neurons of the network will fire when they see the cat face at the left</a:t>
            </a:r>
            <a:r>
              <a:rPr lang="en-US" sz="11200" b="1" dirty="0" smtClean="0"/>
              <a:t>.</a:t>
            </a:r>
          </a:p>
          <a:p>
            <a:pPr>
              <a:buFont typeface="Wingdings" pitchFamily="2" charset="2"/>
              <a:buChar char="§"/>
            </a:pPr>
            <a:endParaRPr lang="en-US" sz="11200" b="1" dirty="0" smtClean="0"/>
          </a:p>
          <a:p>
            <a:pPr>
              <a:buFont typeface="Wingdings" pitchFamily="2" charset="2"/>
              <a:buChar char="§"/>
            </a:pPr>
            <a:r>
              <a:rPr lang="en-US" sz="11200" b="1" dirty="0" smtClean="0"/>
              <a:t>If an </a:t>
            </a:r>
            <a:r>
              <a:rPr lang="en-US" sz="11200" b="1" dirty="0"/>
              <a:t>inverted </a:t>
            </a:r>
            <a:r>
              <a:rPr lang="en-US" sz="11200" b="1" dirty="0" smtClean="0"/>
              <a:t>image is inputted, </a:t>
            </a:r>
            <a:r>
              <a:rPr lang="en-US" sz="11200" b="1" dirty="0"/>
              <a:t>the pixels on the left won’t correspond to a cat face, instead </a:t>
            </a:r>
            <a:r>
              <a:rPr lang="en-US" sz="11200" b="1" dirty="0">
                <a:solidFill>
                  <a:srgbClr val="FF0000"/>
                </a:solidFill>
              </a:rPr>
              <a:t>will correspond to the background and hence we might get different results</a:t>
            </a:r>
            <a:r>
              <a:rPr lang="en-US" sz="6400" b="1" dirty="0"/>
              <a:t>.</a:t>
            </a:r>
          </a:p>
        </p:txBody>
      </p:sp>
      <p:pic>
        <p:nvPicPr>
          <p:cNvPr id="632833" name="Picture 1"/>
          <p:cNvPicPr>
            <a:picLocks noChangeAspect="1" noChangeArrowheads="1"/>
          </p:cNvPicPr>
          <p:nvPr/>
        </p:nvPicPr>
        <p:blipFill>
          <a:blip r:embed="rId2" cstate="print"/>
          <a:srcRect/>
          <a:stretch>
            <a:fillRect/>
          </a:stretch>
        </p:blipFill>
        <p:spPr bwMode="auto">
          <a:xfrm>
            <a:off x="0" y="0"/>
            <a:ext cx="9067800" cy="3352800"/>
          </a:xfrm>
          <a:prstGeom prst="rect">
            <a:avLst/>
          </a:prstGeom>
          <a:noFill/>
          <a:ln w="9525">
            <a:noFill/>
            <a:miter lim="800000"/>
            <a:headEnd/>
            <a:tailEnd/>
          </a:ln>
        </p:spPr>
      </p:pic>
    </p:spTree>
    <p:extLst>
      <p:ext uri="{BB962C8B-B14F-4D97-AF65-F5344CB8AC3E}">
        <p14:creationId xmlns:p14="http://schemas.microsoft.com/office/powerpoint/2010/main" xmlns="" val="28580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2833"/>
                                        </p:tgtEl>
                                        <p:attrNameLst>
                                          <p:attrName>style.visibility</p:attrName>
                                        </p:attrNameLst>
                                      </p:cBhvr>
                                      <p:to>
                                        <p:strVal val="visible"/>
                                      </p:to>
                                    </p:set>
                                    <p:anim calcmode="lin" valueType="num">
                                      <p:cBhvr additive="base">
                                        <p:cTn id="7" dur="500" fill="hold"/>
                                        <p:tgtEl>
                                          <p:spTgt spid="632833"/>
                                        </p:tgtEl>
                                        <p:attrNameLst>
                                          <p:attrName>ppt_x</p:attrName>
                                        </p:attrNameLst>
                                      </p:cBhvr>
                                      <p:tavLst>
                                        <p:tav tm="0">
                                          <p:val>
                                            <p:strVal val="#ppt_x"/>
                                          </p:val>
                                        </p:tav>
                                        <p:tav tm="100000">
                                          <p:val>
                                            <p:strVal val="#ppt_x"/>
                                          </p:val>
                                        </p:tav>
                                      </p:tavLst>
                                    </p:anim>
                                    <p:anim calcmode="lin" valueType="num">
                                      <p:cBhvr additive="base">
                                        <p:cTn id="8" dur="500" fill="hold"/>
                                        <p:tgtEl>
                                          <p:spTgt spid="6328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555641"/>
          </a:xfrm>
          <a:prstGeom prst="rect">
            <a:avLst/>
          </a:prstGeom>
        </p:spPr>
        <p:txBody>
          <a:bodyPr wrap="square">
            <a:spAutoFit/>
          </a:bodyPr>
          <a:lstStyle/>
          <a:p>
            <a:pPr>
              <a:buFont typeface="Wingdings" pitchFamily="2" charset="2"/>
              <a:buChar char="ü"/>
            </a:pPr>
            <a:r>
              <a:rPr lang="en-US" sz="2800" b="1" dirty="0" smtClean="0"/>
              <a:t>The number of filters is increased to increase the depth of the feature space thus helping in learning more levels of global abstract structures. </a:t>
            </a:r>
          </a:p>
          <a:p>
            <a:pPr>
              <a:buFont typeface="Wingdings" pitchFamily="2" charset="2"/>
              <a:buChar char="ü"/>
            </a:pPr>
            <a:endParaRPr lang="en-US" sz="2800" b="1" dirty="0" smtClean="0"/>
          </a:p>
          <a:p>
            <a:pPr>
              <a:buFont typeface="Wingdings" pitchFamily="2" charset="2"/>
              <a:buChar char="ü"/>
            </a:pPr>
            <a:r>
              <a:rPr lang="en-US" sz="2800" b="1" i="1" dirty="0" smtClean="0"/>
              <a:t>By convention the number of channels generally increase or stay the same while we progress through layers in our </a:t>
            </a:r>
            <a:r>
              <a:rPr lang="en-US" sz="2800" b="1" i="1" dirty="0" err="1" smtClean="0"/>
              <a:t>convolutional</a:t>
            </a:r>
            <a:r>
              <a:rPr lang="en-US" sz="2800" b="1" i="1" dirty="0" smtClean="0"/>
              <a:t> neural net architecture</a:t>
            </a:r>
          </a:p>
          <a:p>
            <a:pPr>
              <a:buFont typeface="Wingdings" pitchFamily="2" charset="2"/>
              <a:buChar char="ü"/>
            </a:pPr>
            <a:endParaRPr lang="en-US" sz="2800" b="1" i="1" dirty="0" smtClean="0"/>
          </a:p>
          <a:p>
            <a:pPr>
              <a:buFont typeface="Wingdings" pitchFamily="2" charset="2"/>
              <a:buChar char="ü"/>
            </a:pPr>
            <a:endParaRPr lang="en-US" sz="2800" b="1" dirty="0" smtClean="0"/>
          </a:p>
          <a:p>
            <a:pPr>
              <a:buFont typeface="Wingdings" pitchFamily="2" charset="2"/>
              <a:buChar char="ü"/>
            </a:pPr>
            <a:r>
              <a:rPr lang="en-US" sz="2800" b="1" dirty="0" smtClean="0"/>
              <a:t> General filter sizes used are 3x3, 5x5 and 7x7 for the </a:t>
            </a:r>
            <a:r>
              <a:rPr lang="en-US" sz="2800" b="1" dirty="0" err="1" smtClean="0"/>
              <a:t>convolutional</a:t>
            </a:r>
            <a:r>
              <a:rPr lang="en-US" sz="2800" b="1" dirty="0" smtClean="0"/>
              <a:t> layer for a moderate or small-sized images </a:t>
            </a:r>
          </a:p>
          <a:p>
            <a:pPr>
              <a:buFont typeface="Wingdings" pitchFamily="2" charset="2"/>
              <a:buChar char="ü"/>
            </a:pPr>
            <a:endParaRPr lang="en-US" sz="2800" b="1" dirty="0" smtClean="0"/>
          </a:p>
          <a:p>
            <a:pPr>
              <a:buFont typeface="Wingdings" pitchFamily="2" charset="2"/>
              <a:buChar char="ü"/>
            </a:pPr>
            <a:r>
              <a:rPr lang="en-US" sz="2800" b="1" dirty="0" smtClean="0"/>
              <a:t>for Max-Pooling use 2x2 or 3x3 filter sizes with a stride of 2. Larger filter sizes and strides may be used to shrink a large image to a moderate size</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o.medium.com/max/900/1*_l-0PeSh3oL2Wc2ri2sVWA.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r>
              <a:rPr lang="en-US" sz="4000" b="1" dirty="0" smtClean="0">
                <a:solidFill>
                  <a:srgbClr val="FF0000"/>
                </a:solidFill>
              </a:rPr>
              <a:t>FLATTEN THE FEATURE MAP</a:t>
            </a:r>
          </a:p>
          <a:p>
            <a:endParaRPr lang="en-US" sz="4000" dirty="0" smtClean="0"/>
          </a:p>
          <a:p>
            <a:pPr>
              <a:buFont typeface="Wingdings" pitchFamily="2" charset="2"/>
              <a:buChar char="ü"/>
            </a:pPr>
            <a:r>
              <a:rPr lang="en-US" sz="4000" b="1" dirty="0" smtClean="0"/>
              <a:t>To finally classify the image into a category, say cat or dog, </a:t>
            </a:r>
            <a:r>
              <a:rPr lang="en-US" sz="4000" b="1" dirty="0" smtClean="0">
                <a:solidFill>
                  <a:srgbClr val="FF0000"/>
                </a:solidFill>
              </a:rPr>
              <a:t>set up a Multi-Layer </a:t>
            </a:r>
            <a:r>
              <a:rPr lang="en-US" sz="4000" b="1" dirty="0" err="1" smtClean="0">
                <a:solidFill>
                  <a:srgbClr val="FF0000"/>
                </a:solidFill>
              </a:rPr>
              <a:t>Perceptron</a:t>
            </a:r>
            <a:r>
              <a:rPr lang="en-US" sz="4000" b="1" dirty="0" smtClean="0">
                <a:solidFill>
                  <a:srgbClr val="FF0000"/>
                </a:solidFill>
              </a:rPr>
              <a:t> on top of the last convolution layer</a:t>
            </a:r>
            <a:r>
              <a:rPr lang="en-US" sz="4000" b="1" dirty="0" smtClean="0"/>
              <a:t>. </a:t>
            </a:r>
          </a:p>
          <a:p>
            <a:endParaRPr lang="en-US" sz="4000" b="1" dirty="0" smtClean="0"/>
          </a:p>
          <a:p>
            <a:pPr>
              <a:buFont typeface="Wingdings" pitchFamily="2" charset="2"/>
              <a:buChar char="ü"/>
            </a:pPr>
            <a:r>
              <a:rPr lang="en-US" sz="4000" b="1" dirty="0" smtClean="0"/>
              <a:t>Feeding a MLP requires input vectors (one-dimension arrays),  So </a:t>
            </a:r>
            <a:r>
              <a:rPr lang="en-US" sz="4000" b="1" dirty="0" smtClean="0">
                <a:solidFill>
                  <a:srgbClr val="FF0000"/>
                </a:solidFill>
              </a:rPr>
              <a:t>“flatten” </a:t>
            </a:r>
            <a:r>
              <a:rPr lang="en-US" sz="4000" b="1" dirty="0" smtClean="0"/>
              <a:t>the output feature map. </a:t>
            </a:r>
          </a:p>
          <a:p>
            <a:pPr>
              <a:buFont typeface="Wingdings" pitchFamily="2" charset="2"/>
              <a:buChar char="ü"/>
            </a:pPr>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C01CB0-1D18-4292-BD2A-E5D9771C4F77}"/>
              </a:ext>
            </a:extLst>
          </p:cNvPr>
          <p:cNvSpPr>
            <a:spLocks noGrp="1"/>
          </p:cNvSpPr>
          <p:nvPr>
            <p:ph idx="4294967295"/>
          </p:nvPr>
        </p:nvSpPr>
        <p:spPr>
          <a:xfrm>
            <a:off x="0" y="228600"/>
            <a:ext cx="9144000" cy="6400800"/>
          </a:xfrm>
        </p:spPr>
        <p:txBody>
          <a:bodyPr>
            <a:normAutofit fontScale="92500" lnSpcReduction="20000"/>
          </a:bodyPr>
          <a:lstStyle/>
          <a:p>
            <a:r>
              <a:rPr lang="en-US" sz="3800" b="1" dirty="0" smtClean="0">
                <a:solidFill>
                  <a:srgbClr val="FF0000"/>
                </a:solidFill>
              </a:rPr>
              <a:t> </a:t>
            </a:r>
            <a:r>
              <a:rPr lang="en-US" sz="5200" b="1" dirty="0" smtClean="0">
                <a:solidFill>
                  <a:srgbClr val="FF0000"/>
                </a:solidFill>
              </a:rPr>
              <a:t>Fully Connected layer </a:t>
            </a:r>
            <a:endParaRPr lang="en-US" sz="3800" b="1" dirty="0" smtClean="0">
              <a:solidFill>
                <a:srgbClr val="FF0000"/>
              </a:solidFill>
            </a:endParaRPr>
          </a:p>
          <a:p>
            <a:r>
              <a:rPr lang="en-US" sz="3800" b="1" dirty="0" smtClean="0"/>
              <a:t>Every </a:t>
            </a:r>
            <a:r>
              <a:rPr lang="en-US" sz="3800" b="1" dirty="0"/>
              <a:t>neuron in the previous layer is connected to every neuron on the next </a:t>
            </a:r>
            <a:r>
              <a:rPr lang="en-US" sz="3800" b="1" dirty="0" smtClean="0"/>
              <a:t>layer like normal FFNN.</a:t>
            </a:r>
          </a:p>
          <a:p>
            <a:endParaRPr lang="en-US" sz="3800" b="1" dirty="0"/>
          </a:p>
          <a:p>
            <a:r>
              <a:rPr lang="en-US" sz="3800" b="1" dirty="0" smtClean="0"/>
              <a:t>Output </a:t>
            </a:r>
            <a:r>
              <a:rPr lang="en-US" sz="3800" b="1" dirty="0"/>
              <a:t>from the </a:t>
            </a:r>
            <a:r>
              <a:rPr lang="en-US" sz="3800" b="1" dirty="0" smtClean="0"/>
              <a:t>convolution </a:t>
            </a:r>
            <a:r>
              <a:rPr lang="en-US" sz="3800" b="1" dirty="0"/>
              <a:t>and pooling layers represent </a:t>
            </a:r>
            <a:r>
              <a:rPr lang="en-US" sz="3800" b="1" dirty="0">
                <a:solidFill>
                  <a:srgbClr val="FF0000"/>
                </a:solidFill>
              </a:rPr>
              <a:t>high-level features </a:t>
            </a:r>
            <a:r>
              <a:rPr lang="en-US" sz="3800" b="1" dirty="0"/>
              <a:t>of the input image</a:t>
            </a:r>
            <a:r>
              <a:rPr lang="en-US" sz="3800" b="1" dirty="0" smtClean="0"/>
              <a:t>.</a:t>
            </a:r>
          </a:p>
          <a:p>
            <a:endParaRPr lang="en-US" sz="3800" b="1" dirty="0"/>
          </a:p>
          <a:p>
            <a:r>
              <a:rPr lang="en-US" sz="3800" b="1" dirty="0" smtClean="0"/>
              <a:t>Purpose </a:t>
            </a:r>
            <a:r>
              <a:rPr lang="en-US" sz="3800" b="1" dirty="0"/>
              <a:t>of the Fully Connected layer is to use </a:t>
            </a:r>
            <a:r>
              <a:rPr lang="en-US" sz="3800" b="1" dirty="0" smtClean="0"/>
              <a:t>  </a:t>
            </a:r>
            <a:r>
              <a:rPr lang="en-US" sz="3800" b="1" dirty="0"/>
              <a:t>features </a:t>
            </a:r>
            <a:r>
              <a:rPr lang="en-US" sz="3800" b="1" dirty="0" smtClean="0"/>
              <a:t>extracted from </a:t>
            </a:r>
            <a:r>
              <a:rPr lang="en-US" sz="3800" b="1" dirty="0" err="1" smtClean="0"/>
              <a:t>Conv+Pooling</a:t>
            </a:r>
            <a:r>
              <a:rPr lang="en-US" sz="3800" b="1" dirty="0" smtClean="0"/>
              <a:t> layers for </a:t>
            </a:r>
            <a:r>
              <a:rPr lang="en-US" sz="3800" b="1" dirty="0">
                <a:solidFill>
                  <a:srgbClr val="FF0000"/>
                </a:solidFill>
              </a:rPr>
              <a:t>classifying the input image into various classes </a:t>
            </a:r>
            <a:r>
              <a:rPr lang="en-US" sz="3800" b="1" dirty="0" smtClean="0">
                <a:solidFill>
                  <a:srgbClr val="FF0000"/>
                </a:solidFill>
              </a:rPr>
              <a:t>using SOFTMAX function</a:t>
            </a:r>
            <a:endParaRPr lang="en-US" sz="3800" b="1" dirty="0"/>
          </a:p>
          <a:p>
            <a:endParaRPr lang="en-IN" dirty="0"/>
          </a:p>
        </p:txBody>
      </p:sp>
    </p:spTree>
    <p:extLst>
      <p:ext uri="{BB962C8B-B14F-4D97-AF65-F5344CB8AC3E}">
        <p14:creationId xmlns:p14="http://schemas.microsoft.com/office/powerpoint/2010/main" xmlns="" val="2208640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971413"/>
          </a:xfrm>
          <a:prstGeom prst="rect">
            <a:avLst/>
          </a:prstGeom>
        </p:spPr>
        <p:txBody>
          <a:bodyPr wrap="square">
            <a:spAutoFit/>
          </a:bodyPr>
          <a:lstStyle/>
          <a:p>
            <a:pPr>
              <a:buFont typeface="Wingdings" pitchFamily="2" charset="2"/>
              <a:buChar char="ü"/>
            </a:pPr>
            <a:r>
              <a:rPr lang="en-US" sz="3600" b="1" dirty="0" smtClean="0"/>
              <a:t>pass 128 </a:t>
            </a:r>
            <a:r>
              <a:rPr lang="en-US" sz="3600" b="1" dirty="0" err="1" smtClean="0"/>
              <a:t>nxn</a:t>
            </a:r>
            <a:r>
              <a:rPr lang="en-US" sz="3600" b="1" dirty="0" smtClean="0"/>
              <a:t> filters[S=1,P=0]  over an image of dimensions </a:t>
            </a:r>
            <a:r>
              <a:rPr lang="en-US" sz="3600" b="1" dirty="0" err="1" smtClean="0"/>
              <a:t>nxn</a:t>
            </a:r>
            <a:r>
              <a:rPr lang="en-US" sz="3600" b="1" dirty="0" smtClean="0"/>
              <a:t>. Output/result?</a:t>
            </a:r>
          </a:p>
          <a:p>
            <a:pPr>
              <a:buFont typeface="Wingdings" pitchFamily="2" charset="2"/>
              <a:buChar char="ü"/>
            </a:pPr>
            <a:r>
              <a:rPr lang="en-US" sz="3600" b="1" dirty="0" smtClean="0"/>
              <a:t> a vector of length 128.</a:t>
            </a:r>
          </a:p>
          <a:p>
            <a:pPr>
              <a:buFont typeface="Wingdings" pitchFamily="2" charset="2"/>
              <a:buChar char="ü"/>
            </a:pPr>
            <a:endParaRPr lang="en-US" sz="3600" b="1" dirty="0" smtClean="0"/>
          </a:p>
          <a:p>
            <a:pPr>
              <a:buFont typeface="Wingdings" pitchFamily="2" charset="2"/>
              <a:buChar char="ü"/>
            </a:pPr>
            <a:r>
              <a:rPr lang="en-US" sz="3600" b="1" dirty="0" smtClean="0"/>
              <a:t>pass 16 filters of 5x5[S=1,P=0], over 5x5x16(output of </a:t>
            </a:r>
            <a:r>
              <a:rPr lang="en-US" sz="3600" b="1" dirty="0" err="1" smtClean="0"/>
              <a:t>conv</a:t>
            </a:r>
            <a:r>
              <a:rPr lang="en-US" sz="3600" b="1" dirty="0" smtClean="0"/>
              <a:t> layer), output map will have vector length of??</a:t>
            </a:r>
          </a:p>
          <a:p>
            <a:pPr>
              <a:buFont typeface="Wingdings" pitchFamily="2" charset="2"/>
              <a:buChar char="ü"/>
            </a:pPr>
            <a:r>
              <a:rPr lang="en-US" sz="3600" b="1" dirty="0" smtClean="0"/>
              <a:t> 16</a:t>
            </a:r>
          </a:p>
          <a:p>
            <a:pPr>
              <a:buFont typeface="Wingdings" pitchFamily="2" charset="2"/>
              <a:buChar char="ü"/>
            </a:pPr>
            <a:endParaRPr lang="en-US" sz="3600" b="1" dirty="0" smtClean="0"/>
          </a:p>
          <a:p>
            <a:pPr>
              <a:buFont typeface="Wingdings" pitchFamily="2" charset="2"/>
              <a:buChar char="ü"/>
            </a:pPr>
            <a:r>
              <a:rPr lang="en-US" sz="3600" b="1" dirty="0" smtClean="0"/>
              <a:t>If you pass 400 filters of 5x5, over 5x5x16,</a:t>
            </a:r>
          </a:p>
          <a:p>
            <a:r>
              <a:rPr lang="en-US" sz="3600" b="1" dirty="0" smtClean="0"/>
              <a:t>output map will have vector length of </a:t>
            </a:r>
          </a:p>
          <a:p>
            <a:pPr>
              <a:buFont typeface="Wingdings" pitchFamily="2" charset="2"/>
              <a:buChar char="ü"/>
            </a:pPr>
            <a:r>
              <a:rPr lang="en-US" sz="3600" b="1" dirty="0" smtClean="0"/>
              <a:t>400</a:t>
            </a:r>
          </a:p>
          <a:p>
            <a:endParaRPr lang="en-US" sz="4000" dirty="0" smtClean="0"/>
          </a:p>
          <a:p>
            <a:endParaRPr lang="en-US" sz="4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7026" name="Picture 2" descr="https://miro.medium.com/max/1666/1*wLgJSUcscDDg6nMMChxeTg.png"/>
          <p:cNvPicPr>
            <a:picLocks noChangeAspect="1" noChangeArrowheads="1"/>
          </p:cNvPicPr>
          <p:nvPr/>
        </p:nvPicPr>
        <p:blipFill>
          <a:blip r:embed="rId2" cstate="print"/>
          <a:srcRect/>
          <a:stretch>
            <a:fillRect/>
          </a:stretch>
        </p:blipFill>
        <p:spPr bwMode="auto">
          <a:xfrm>
            <a:off x="0" y="914400"/>
            <a:ext cx="9144001" cy="5711951"/>
          </a:xfrm>
          <a:prstGeom prst="rect">
            <a:avLst/>
          </a:prstGeom>
          <a:noFill/>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569660"/>
          </a:xfrm>
          <a:prstGeom prst="rect">
            <a:avLst/>
          </a:prstGeom>
        </p:spPr>
        <p:txBody>
          <a:bodyPr wrap="square">
            <a:spAutoFit/>
          </a:bodyPr>
          <a:lstStyle/>
          <a:p>
            <a:r>
              <a:rPr lang="en-US" sz="3200" b="1" dirty="0" smtClean="0">
                <a:solidFill>
                  <a:srgbClr val="FF0000"/>
                </a:solidFill>
              </a:rPr>
              <a:t>DROPOUT:</a:t>
            </a:r>
            <a:r>
              <a:rPr lang="en-US" sz="2400" dirty="0" smtClean="0"/>
              <a:t>  </a:t>
            </a:r>
            <a:r>
              <a:rPr lang="en-US" sz="3200" b="1" dirty="0" smtClean="0"/>
              <a:t>Unlike L1 and L2 regularization,</a:t>
            </a:r>
          </a:p>
          <a:p>
            <a:r>
              <a:rPr lang="en-US" sz="3200" b="1" dirty="0" smtClean="0"/>
              <a:t> dropout doesn't modify the cost function. </a:t>
            </a:r>
          </a:p>
          <a:p>
            <a:r>
              <a:rPr lang="en-US" sz="3200" b="1" dirty="0" smtClean="0"/>
              <a:t>Instead, </a:t>
            </a:r>
            <a:r>
              <a:rPr lang="en-US" sz="3200" b="1" dirty="0" smtClean="0">
                <a:solidFill>
                  <a:srgbClr val="FF0000"/>
                </a:solidFill>
              </a:rPr>
              <a:t> it modifies the network itself</a:t>
            </a:r>
            <a:r>
              <a:rPr lang="en-US" sz="3200" b="1" dirty="0" smtClean="0"/>
              <a:t>. </a:t>
            </a:r>
            <a:endParaRPr lang="en-US" sz="2400" b="1" dirty="0"/>
          </a:p>
        </p:txBody>
      </p:sp>
      <p:pic>
        <p:nvPicPr>
          <p:cNvPr id="1552386" name="Picture 2" descr="http://neuralnetworksanddeeplearning.com/images/tikz30.png"/>
          <p:cNvPicPr>
            <a:picLocks noChangeAspect="1" noChangeArrowheads="1"/>
          </p:cNvPicPr>
          <p:nvPr/>
        </p:nvPicPr>
        <p:blipFill>
          <a:blip r:embed="rId2" cstate="print"/>
          <a:srcRect/>
          <a:stretch>
            <a:fillRect/>
          </a:stretch>
        </p:blipFill>
        <p:spPr bwMode="auto">
          <a:xfrm>
            <a:off x="228600" y="1676400"/>
            <a:ext cx="4300596" cy="4800600"/>
          </a:xfrm>
          <a:prstGeom prst="rect">
            <a:avLst/>
          </a:prstGeom>
          <a:noFill/>
        </p:spPr>
      </p:pic>
      <p:pic>
        <p:nvPicPr>
          <p:cNvPr id="1552389" name="Picture 5" descr="http://neuralnetworksanddeeplearning.com/images/tikz31.png"/>
          <p:cNvPicPr>
            <a:picLocks noChangeAspect="1" noChangeArrowheads="1"/>
          </p:cNvPicPr>
          <p:nvPr/>
        </p:nvPicPr>
        <p:blipFill>
          <a:blip r:embed="rId3" cstate="print"/>
          <a:srcRect/>
          <a:stretch>
            <a:fillRect/>
          </a:stretch>
        </p:blipFill>
        <p:spPr bwMode="auto">
          <a:xfrm>
            <a:off x="5134095" y="1524000"/>
            <a:ext cx="4009905" cy="5029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52386"/>
                                        </p:tgtEl>
                                        <p:attrNameLst>
                                          <p:attrName>style.visibility</p:attrName>
                                        </p:attrNameLst>
                                      </p:cBhvr>
                                      <p:to>
                                        <p:strVal val="visible"/>
                                      </p:to>
                                    </p:set>
                                    <p:anim calcmode="lin" valueType="num">
                                      <p:cBhvr additive="base">
                                        <p:cTn id="13" dur="500" fill="hold"/>
                                        <p:tgtEl>
                                          <p:spTgt spid="1552386"/>
                                        </p:tgtEl>
                                        <p:attrNameLst>
                                          <p:attrName>ppt_x</p:attrName>
                                        </p:attrNameLst>
                                      </p:cBhvr>
                                      <p:tavLst>
                                        <p:tav tm="0">
                                          <p:val>
                                            <p:strVal val="#ppt_x"/>
                                          </p:val>
                                        </p:tav>
                                        <p:tav tm="100000">
                                          <p:val>
                                            <p:strVal val="#ppt_x"/>
                                          </p:val>
                                        </p:tav>
                                      </p:tavLst>
                                    </p:anim>
                                    <p:anim calcmode="lin" valueType="num">
                                      <p:cBhvr additive="base">
                                        <p:cTn id="14" dur="500" fill="hold"/>
                                        <p:tgtEl>
                                          <p:spTgt spid="15523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52389"/>
                                        </p:tgtEl>
                                        <p:attrNameLst>
                                          <p:attrName>style.visibility</p:attrName>
                                        </p:attrNameLst>
                                      </p:cBhvr>
                                      <p:to>
                                        <p:strVal val="visible"/>
                                      </p:to>
                                    </p:set>
                                    <p:anim calcmode="lin" valueType="num">
                                      <p:cBhvr additive="base">
                                        <p:cTn id="19" dur="500" fill="hold"/>
                                        <p:tgtEl>
                                          <p:spTgt spid="1552389"/>
                                        </p:tgtEl>
                                        <p:attrNameLst>
                                          <p:attrName>ppt_x</p:attrName>
                                        </p:attrNameLst>
                                      </p:cBhvr>
                                      <p:tavLst>
                                        <p:tav tm="0">
                                          <p:val>
                                            <p:strVal val="#ppt_x"/>
                                          </p:val>
                                        </p:tav>
                                        <p:tav tm="100000">
                                          <p:val>
                                            <p:strVal val="#ppt_x"/>
                                          </p:val>
                                        </p:tav>
                                      </p:tavLst>
                                    </p:anim>
                                    <p:anim calcmode="lin" valueType="num">
                                      <p:cBhvr additive="base">
                                        <p:cTn id="20" dur="500" fill="hold"/>
                                        <p:tgtEl>
                                          <p:spTgt spid="1552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54545"/>
          </a:xfrm>
          <a:prstGeom prst="rect">
            <a:avLst/>
          </a:prstGeom>
        </p:spPr>
        <p:txBody>
          <a:bodyPr wrap="square">
            <a:spAutoFit/>
          </a:bodyPr>
          <a:lstStyle/>
          <a:p>
            <a:r>
              <a:rPr lang="en-US" sz="3200" b="1" i="1" dirty="0" smtClean="0"/>
              <a:t>A related heuristic explanation for dropout is given in one of the earliest papers to use the technique**</a:t>
            </a:r>
            <a:r>
              <a:rPr lang="en-US" sz="3200" b="1" i="1" dirty="0" err="1" smtClean="0">
                <a:hlinkClick r:id="rId2"/>
              </a:rPr>
              <a:t>ImageNet</a:t>
            </a:r>
            <a:r>
              <a:rPr lang="en-US" sz="3200" b="1" i="1" dirty="0" smtClean="0">
                <a:hlinkClick r:id="rId2"/>
              </a:rPr>
              <a:t> Classification with Deep </a:t>
            </a:r>
            <a:r>
              <a:rPr lang="en-US" sz="3200" b="1" i="1" dirty="0" err="1" smtClean="0">
                <a:hlinkClick r:id="rId2"/>
              </a:rPr>
              <a:t>Convolutional</a:t>
            </a:r>
            <a:r>
              <a:rPr lang="en-US" sz="3200" b="1" i="1" dirty="0" smtClean="0">
                <a:hlinkClick r:id="rId2"/>
              </a:rPr>
              <a:t> Neural Networks</a:t>
            </a:r>
            <a:r>
              <a:rPr lang="en-US" sz="3200" b="1" i="1" dirty="0" smtClean="0"/>
              <a:t>, by Alex </a:t>
            </a:r>
            <a:r>
              <a:rPr lang="en-US" sz="3200" b="1" i="1" dirty="0" err="1" smtClean="0"/>
              <a:t>Krizhevsky</a:t>
            </a:r>
            <a:r>
              <a:rPr lang="en-US" sz="3200" b="1" i="1" dirty="0" smtClean="0"/>
              <a:t>, </a:t>
            </a:r>
            <a:r>
              <a:rPr lang="en-US" sz="3200" b="1" i="1" dirty="0" err="1" smtClean="0"/>
              <a:t>Ilya</a:t>
            </a:r>
            <a:r>
              <a:rPr lang="en-US" sz="3200" b="1" i="1" dirty="0" smtClean="0"/>
              <a:t> </a:t>
            </a:r>
            <a:r>
              <a:rPr lang="en-US" sz="3200" b="1" i="1" dirty="0" err="1" smtClean="0"/>
              <a:t>Sutskever</a:t>
            </a:r>
            <a:r>
              <a:rPr lang="en-US" sz="3200" b="1" i="1" dirty="0" smtClean="0"/>
              <a:t>, and </a:t>
            </a:r>
            <a:r>
              <a:rPr lang="en-US" sz="3200" b="1" i="1" dirty="0" smtClean="0">
                <a:solidFill>
                  <a:srgbClr val="FF0000"/>
                </a:solidFill>
              </a:rPr>
              <a:t>Geoffrey Hinton (2012)</a:t>
            </a:r>
            <a:endParaRPr lang="en-US" sz="3200" b="1" i="1" dirty="0">
              <a:solidFill>
                <a:srgbClr val="FF0000"/>
              </a:solidFill>
            </a:endParaRPr>
          </a:p>
        </p:txBody>
      </p:sp>
      <p:sp>
        <p:nvSpPr>
          <p:cNvPr id="3" name="Rectangle 2"/>
          <p:cNvSpPr/>
          <p:nvPr/>
        </p:nvSpPr>
        <p:spPr>
          <a:xfrm>
            <a:off x="0" y="2743200"/>
            <a:ext cx="9144000" cy="4708981"/>
          </a:xfrm>
          <a:prstGeom prst="rect">
            <a:avLst/>
          </a:prstGeom>
        </p:spPr>
        <p:txBody>
          <a:bodyPr wrap="square">
            <a:spAutoFit/>
          </a:bodyPr>
          <a:lstStyle/>
          <a:p>
            <a:r>
              <a:rPr lang="en-US" sz="3600" b="1" dirty="0" smtClean="0"/>
              <a:t>"This technique reduces complex </a:t>
            </a:r>
            <a:r>
              <a:rPr lang="en-US" sz="3600" b="1" dirty="0" smtClean="0">
                <a:solidFill>
                  <a:srgbClr val="FF0000"/>
                </a:solidFill>
              </a:rPr>
              <a:t>co-adaptations of neurons</a:t>
            </a:r>
            <a:r>
              <a:rPr lang="en-US" sz="3600" b="1" dirty="0" smtClean="0"/>
              <a:t>, since a neuron cannot rely on the presence of particular other neurons. It is, therefore, forced to learn more robust features that are useful in conjunction with many different random subsets of the other neurons.“</a:t>
            </a:r>
          </a:p>
          <a:p>
            <a:endParaRPr lang="en-US" sz="2400" b="1" dirty="0" smtClean="0"/>
          </a:p>
          <a:p>
            <a:endParaRPr lang="en-US" sz="24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815882"/>
          </a:xfrm>
          <a:prstGeom prst="rect">
            <a:avLst/>
          </a:prstGeom>
        </p:spPr>
        <p:txBody>
          <a:bodyPr wrap="square">
            <a:spAutoFit/>
          </a:bodyPr>
          <a:lstStyle/>
          <a:p>
            <a:r>
              <a:rPr lang="en-US" sz="2800" dirty="0" smtClean="0"/>
              <a:t>A related heuristic explanation for dropout is given in one of the earliest papers to use the technique**</a:t>
            </a:r>
            <a:r>
              <a:rPr lang="en-US" sz="2800" dirty="0" err="1" smtClean="0">
                <a:hlinkClick r:id="rId2"/>
              </a:rPr>
              <a:t>ImageNet</a:t>
            </a:r>
            <a:r>
              <a:rPr lang="en-US" sz="2800" dirty="0" smtClean="0">
                <a:hlinkClick r:id="rId2"/>
              </a:rPr>
              <a:t> Classification with Deep </a:t>
            </a:r>
            <a:r>
              <a:rPr lang="en-US" sz="2800" dirty="0" err="1" smtClean="0">
                <a:hlinkClick r:id="rId2"/>
              </a:rPr>
              <a:t>Convolutional</a:t>
            </a:r>
            <a:r>
              <a:rPr lang="en-US" sz="2800" dirty="0" smtClean="0">
                <a:hlinkClick r:id="rId2"/>
              </a:rPr>
              <a:t> Neural Networks</a:t>
            </a:r>
            <a:r>
              <a:rPr lang="en-US" sz="2800" dirty="0" smtClean="0"/>
              <a:t>, by Alex </a:t>
            </a:r>
            <a:r>
              <a:rPr lang="en-US" sz="2800" dirty="0" err="1" smtClean="0"/>
              <a:t>Krizhevsky</a:t>
            </a:r>
            <a:r>
              <a:rPr lang="en-US" sz="2800" dirty="0" smtClean="0"/>
              <a:t>, </a:t>
            </a:r>
            <a:r>
              <a:rPr lang="en-US" sz="2800" dirty="0" err="1" smtClean="0"/>
              <a:t>Ilya</a:t>
            </a:r>
            <a:r>
              <a:rPr lang="en-US" sz="2800" dirty="0" smtClean="0"/>
              <a:t> </a:t>
            </a:r>
            <a:r>
              <a:rPr lang="en-US" sz="2800" dirty="0" err="1" smtClean="0"/>
              <a:t>Sutskever</a:t>
            </a:r>
            <a:r>
              <a:rPr lang="en-US" sz="2800" dirty="0" smtClean="0"/>
              <a:t>, and </a:t>
            </a:r>
            <a:r>
              <a:rPr lang="en-US" sz="2800" dirty="0" smtClean="0">
                <a:solidFill>
                  <a:srgbClr val="FF0000"/>
                </a:solidFill>
              </a:rPr>
              <a:t>Geoffrey Hinton (2012)</a:t>
            </a:r>
            <a:endParaRPr lang="en-US" sz="2800" dirty="0">
              <a:solidFill>
                <a:srgbClr val="FF0000"/>
              </a:solidFill>
            </a:endParaRPr>
          </a:p>
        </p:txBody>
      </p:sp>
      <p:sp>
        <p:nvSpPr>
          <p:cNvPr id="3" name="Rectangle 2"/>
          <p:cNvSpPr/>
          <p:nvPr/>
        </p:nvSpPr>
        <p:spPr>
          <a:xfrm>
            <a:off x="0" y="2333685"/>
            <a:ext cx="9144000" cy="4031873"/>
          </a:xfrm>
          <a:prstGeom prst="rect">
            <a:avLst/>
          </a:prstGeom>
        </p:spPr>
        <p:txBody>
          <a:bodyPr wrap="square">
            <a:spAutoFit/>
          </a:bodyPr>
          <a:lstStyle/>
          <a:p>
            <a:r>
              <a:rPr lang="en-US" sz="3200" b="1" dirty="0" smtClean="0"/>
              <a:t>we can think of dropout as a way of making sure that the </a:t>
            </a:r>
            <a:r>
              <a:rPr lang="en-US" sz="3200" b="1" dirty="0" smtClean="0">
                <a:solidFill>
                  <a:srgbClr val="FF0000"/>
                </a:solidFill>
              </a:rPr>
              <a:t>model is robust to the loss of any individual piece of evidence</a:t>
            </a:r>
            <a:r>
              <a:rPr lang="en-US" sz="3200" b="1" dirty="0" smtClean="0"/>
              <a:t>. </a:t>
            </a:r>
          </a:p>
          <a:p>
            <a:endParaRPr lang="en-US" sz="3200" b="1" dirty="0" smtClean="0"/>
          </a:p>
          <a:p>
            <a:r>
              <a:rPr lang="en-US" sz="3200" b="1" dirty="0" smtClean="0"/>
              <a:t>In this, it's somewhat similar to L1 and L2 regularization, which tend to reduce weights, and thus make the network more robust to losing any individual connection in the network.</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25282" name="Picture 2"/>
          <p:cNvPicPr>
            <a:picLocks noChangeAspect="1" noChangeArrowheads="1"/>
          </p:cNvPicPr>
          <p:nvPr/>
        </p:nvPicPr>
        <p:blipFill>
          <a:blip r:embed="rId2" cstate="print"/>
          <a:srcRect/>
          <a:stretch>
            <a:fillRect/>
          </a:stretch>
        </p:blipFill>
        <p:spPr bwMode="auto">
          <a:xfrm>
            <a:off x="1" y="0"/>
            <a:ext cx="917637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8E08DA-F7D4-4023-BD04-32FA5ED75F1C}"/>
              </a:ext>
            </a:extLst>
          </p:cNvPr>
          <p:cNvSpPr>
            <a:spLocks noGrp="1"/>
          </p:cNvSpPr>
          <p:nvPr>
            <p:ph idx="1"/>
          </p:nvPr>
        </p:nvSpPr>
        <p:spPr>
          <a:xfrm>
            <a:off x="0" y="0"/>
            <a:ext cx="9144000" cy="6858000"/>
          </a:xfrm>
        </p:spPr>
        <p:txBody>
          <a:bodyPr>
            <a:normAutofit fontScale="85000" lnSpcReduction="20000"/>
          </a:bodyPr>
          <a:lstStyle/>
          <a:p>
            <a:pPr>
              <a:buFont typeface="Wingdings" panose="05000000000000000000" pitchFamily="2" charset="2"/>
              <a:buChar char="§"/>
            </a:pPr>
            <a:r>
              <a:rPr lang="en-IN" sz="4300" b="1" dirty="0" smtClean="0"/>
              <a:t>What other operations can change the order of the pixels ???</a:t>
            </a:r>
          </a:p>
          <a:p>
            <a:pPr>
              <a:buFont typeface="Wingdings" panose="05000000000000000000" pitchFamily="2" charset="2"/>
              <a:buChar char="§"/>
            </a:pPr>
            <a:endParaRPr lang="en-IN" b="1" dirty="0" smtClean="0"/>
          </a:p>
          <a:p>
            <a:pPr>
              <a:buFont typeface="Wingdings" panose="05000000000000000000" pitchFamily="2" charset="2"/>
              <a:buChar char="§"/>
            </a:pPr>
            <a:r>
              <a:rPr lang="en-IN" sz="3900" b="1" dirty="0" smtClean="0">
                <a:solidFill>
                  <a:srgbClr val="FF0000"/>
                </a:solidFill>
              </a:rPr>
              <a:t>shifting </a:t>
            </a:r>
            <a:r>
              <a:rPr lang="en-IN" sz="3900" b="1" dirty="0">
                <a:solidFill>
                  <a:srgbClr val="FF0000"/>
                </a:solidFill>
              </a:rPr>
              <a:t>the image </a:t>
            </a:r>
            <a:r>
              <a:rPr lang="en-IN" sz="3900" b="1" dirty="0"/>
              <a:t>by some amount</a:t>
            </a:r>
            <a:r>
              <a:rPr lang="en-IN" sz="3900" b="1" dirty="0" smtClean="0"/>
              <a:t>,</a:t>
            </a:r>
          </a:p>
          <a:p>
            <a:pPr>
              <a:buFont typeface="Wingdings" panose="05000000000000000000" pitchFamily="2" charset="2"/>
              <a:buChar char="§"/>
            </a:pPr>
            <a:r>
              <a:rPr lang="en-IN" sz="3900" b="1" dirty="0" smtClean="0"/>
              <a:t> </a:t>
            </a:r>
            <a:r>
              <a:rPr lang="en-IN" sz="3900" b="1" dirty="0">
                <a:solidFill>
                  <a:srgbClr val="FF0000"/>
                </a:solidFill>
              </a:rPr>
              <a:t>cropping the image </a:t>
            </a:r>
            <a:r>
              <a:rPr lang="en-IN" sz="3900" b="1" dirty="0"/>
              <a:t>or </a:t>
            </a:r>
            <a:endParaRPr lang="en-IN" sz="3900" b="1" dirty="0" smtClean="0"/>
          </a:p>
          <a:p>
            <a:pPr>
              <a:buFont typeface="Wingdings" panose="05000000000000000000" pitchFamily="2" charset="2"/>
              <a:buChar char="§"/>
            </a:pPr>
            <a:r>
              <a:rPr lang="en-IN" sz="3900" b="1" dirty="0" smtClean="0">
                <a:solidFill>
                  <a:srgbClr val="FF0000"/>
                </a:solidFill>
              </a:rPr>
              <a:t>any </a:t>
            </a:r>
            <a:r>
              <a:rPr lang="en-IN" sz="3900" b="1" dirty="0">
                <a:solidFill>
                  <a:srgbClr val="FF0000"/>
                </a:solidFill>
              </a:rPr>
              <a:t>other operations which change the order of the pixels</a:t>
            </a:r>
            <a:r>
              <a:rPr lang="en-IN" sz="3900" b="1" dirty="0"/>
              <a:t> would result in the same problem. </a:t>
            </a:r>
            <a:endParaRPr lang="en-IN" sz="3900" b="1" dirty="0" smtClean="0"/>
          </a:p>
          <a:p>
            <a:pPr>
              <a:buNone/>
            </a:pPr>
            <a:endParaRPr lang="en-IN" sz="3900" b="1" dirty="0"/>
          </a:p>
          <a:p>
            <a:pPr>
              <a:buFont typeface="Wingdings" panose="05000000000000000000" pitchFamily="2" charset="2"/>
              <a:buChar char="§"/>
            </a:pPr>
            <a:r>
              <a:rPr lang="en-IN" sz="3900" b="1" dirty="0" smtClean="0"/>
              <a:t>Need </a:t>
            </a:r>
            <a:r>
              <a:rPr lang="en-IN" sz="3900" b="1" dirty="0"/>
              <a:t>a neural network model which is </a:t>
            </a:r>
            <a:r>
              <a:rPr lang="en-IN" sz="3900" b="1" dirty="0">
                <a:solidFill>
                  <a:srgbClr val="FF0000"/>
                </a:solidFill>
              </a:rPr>
              <a:t>not affected by the </a:t>
            </a:r>
            <a:r>
              <a:rPr lang="en-IN" sz="6400" b="1" dirty="0">
                <a:solidFill>
                  <a:srgbClr val="FF0000"/>
                </a:solidFill>
              </a:rPr>
              <a:t>order</a:t>
            </a:r>
            <a:r>
              <a:rPr lang="en-IN" sz="3900" b="1" dirty="0">
                <a:solidFill>
                  <a:srgbClr val="FF0000"/>
                </a:solidFill>
              </a:rPr>
              <a:t> in which the pixels are processed</a:t>
            </a:r>
            <a:r>
              <a:rPr lang="en-IN" sz="3900" b="1" dirty="0"/>
              <a:t>, but </a:t>
            </a:r>
            <a:r>
              <a:rPr lang="en-IN" sz="4800" b="1" dirty="0"/>
              <a:t>instead looks for the </a:t>
            </a:r>
            <a:r>
              <a:rPr lang="en-IN" sz="5200" b="1" dirty="0">
                <a:solidFill>
                  <a:srgbClr val="FF0000"/>
                </a:solidFill>
              </a:rPr>
              <a:t>presence of certain pixels in the image</a:t>
            </a:r>
            <a:r>
              <a:rPr lang="en-IN" sz="5200" b="1" dirty="0" smtClean="0"/>
              <a:t>.</a:t>
            </a:r>
            <a:endParaRPr lang="en-IN" sz="3900" b="1" dirty="0" smtClean="0"/>
          </a:p>
          <a:p>
            <a:pPr>
              <a:buFont typeface="Wingdings" panose="05000000000000000000" pitchFamily="2" charset="2"/>
              <a:buChar char="§"/>
            </a:pPr>
            <a:endParaRPr lang="en-IN" dirty="0"/>
          </a:p>
        </p:txBody>
      </p:sp>
    </p:spTree>
    <p:extLst>
      <p:ext uri="{BB962C8B-B14F-4D97-AF65-F5344CB8AC3E}">
        <p14:creationId xmlns:p14="http://schemas.microsoft.com/office/powerpoint/2010/main" xmlns="" val="2939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5447645"/>
          </a:xfrm>
          <a:prstGeom prst="rect">
            <a:avLst/>
          </a:prstGeom>
        </p:spPr>
        <p:txBody>
          <a:bodyPr wrap="square">
            <a:spAutoFit/>
          </a:bodyPr>
          <a:lstStyle/>
          <a:p>
            <a:r>
              <a:rPr lang="en-US" sz="2400" dirty="0" smtClean="0"/>
              <a:t>				Abstract </a:t>
            </a:r>
          </a:p>
          <a:p>
            <a:endParaRPr lang="en-US" sz="2400" dirty="0" smtClean="0"/>
          </a:p>
          <a:p>
            <a:r>
              <a:rPr lang="en-US" sz="2000" i="1" dirty="0" smtClean="0"/>
              <a:t>Deep neural nets with a large number of parameters are very powerful machine learning systems. However, </a:t>
            </a:r>
            <a:r>
              <a:rPr lang="en-US" sz="2000" i="1" dirty="0" err="1" smtClean="0"/>
              <a:t>overfitting</a:t>
            </a:r>
            <a:r>
              <a:rPr lang="en-US" sz="2000" i="1" dirty="0" smtClean="0"/>
              <a:t> is a serious problem in such networks. Large networks are also slow to use, making it difficult to deal with </a:t>
            </a:r>
            <a:r>
              <a:rPr lang="en-US" sz="2000" i="1" dirty="0" err="1" smtClean="0"/>
              <a:t>overfitting</a:t>
            </a:r>
            <a:r>
              <a:rPr lang="en-US" sz="2000" i="1" dirty="0" smtClean="0"/>
              <a:t> by combining the predictions of many different large neural nets at test time. Dropout is a technique for addressing this problem. The key idea is to randomly drop units (along with their connections) from the neural network during training. This prevents units from co-adapting too much. During training, dropout samples from an exponential number of different “thinned” networks. At test time, it is easy to approximate the effect of averaging the predictions of all these thinned networks by simply using a single </a:t>
            </a:r>
            <a:r>
              <a:rPr lang="en-US" sz="2000" i="1" dirty="0" err="1" smtClean="0"/>
              <a:t>unthinned</a:t>
            </a:r>
            <a:r>
              <a:rPr lang="en-US" sz="2000" i="1" dirty="0" smtClean="0"/>
              <a:t> network that has smaller weights. This significantly reduces </a:t>
            </a:r>
            <a:r>
              <a:rPr lang="en-US" sz="2000" i="1" dirty="0" err="1" smtClean="0"/>
              <a:t>overfitting</a:t>
            </a:r>
            <a:r>
              <a:rPr lang="en-US" sz="2000" i="1" dirty="0" smtClean="0"/>
              <a:t> and gives major improvements over other regularization methods. We show that dropout improves the performance of neural networks on supervised learning tasks in vision, speech recognition, document classification and computational biology, obtaining state-of-the-art results on many benchmark data sets. Keywords: neural networks, regularization, model combination, deep learning</a:t>
            </a:r>
            <a:endParaRPr lang="en-US" sz="2000" i="1"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4530" name="Picture 2"/>
          <p:cNvPicPr>
            <a:picLocks noChangeAspect="1" noChangeArrowheads="1"/>
          </p:cNvPicPr>
          <p:nvPr/>
        </p:nvPicPr>
        <p:blipFill>
          <a:blip r:embed="rId2" cstate="print"/>
          <a:srcRect/>
          <a:stretch>
            <a:fillRect/>
          </a:stretch>
        </p:blipFill>
        <p:spPr bwMode="auto">
          <a:xfrm>
            <a:off x="0" y="304800"/>
            <a:ext cx="4086225" cy="6219825"/>
          </a:xfrm>
          <a:prstGeom prst="rect">
            <a:avLst/>
          </a:prstGeom>
          <a:noFill/>
          <a:ln w="9525">
            <a:noFill/>
            <a:miter lim="800000"/>
            <a:headEnd/>
            <a:tailEnd/>
          </a:ln>
        </p:spPr>
      </p:pic>
      <p:pic>
        <p:nvPicPr>
          <p:cNvPr id="3094531" name="Picture 3"/>
          <p:cNvPicPr>
            <a:picLocks noChangeAspect="1" noChangeArrowheads="1"/>
          </p:cNvPicPr>
          <p:nvPr/>
        </p:nvPicPr>
        <p:blipFill>
          <a:blip r:embed="rId3" cstate="print"/>
          <a:srcRect/>
          <a:stretch>
            <a:fillRect/>
          </a:stretch>
        </p:blipFill>
        <p:spPr bwMode="auto">
          <a:xfrm>
            <a:off x="4981575" y="304800"/>
            <a:ext cx="4162425" cy="639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4530"/>
                                        </p:tgtEl>
                                        <p:attrNameLst>
                                          <p:attrName>style.visibility</p:attrName>
                                        </p:attrNameLst>
                                      </p:cBhvr>
                                      <p:to>
                                        <p:strVal val="visible"/>
                                      </p:to>
                                    </p:set>
                                    <p:anim calcmode="lin" valueType="num">
                                      <p:cBhvr additive="base">
                                        <p:cTn id="7" dur="500" fill="hold"/>
                                        <p:tgtEl>
                                          <p:spTgt spid="3094530"/>
                                        </p:tgtEl>
                                        <p:attrNameLst>
                                          <p:attrName>ppt_x</p:attrName>
                                        </p:attrNameLst>
                                      </p:cBhvr>
                                      <p:tavLst>
                                        <p:tav tm="0">
                                          <p:val>
                                            <p:strVal val="#ppt_x"/>
                                          </p:val>
                                        </p:tav>
                                        <p:tav tm="100000">
                                          <p:val>
                                            <p:strVal val="#ppt_x"/>
                                          </p:val>
                                        </p:tav>
                                      </p:tavLst>
                                    </p:anim>
                                    <p:anim calcmode="lin" valueType="num">
                                      <p:cBhvr additive="base">
                                        <p:cTn id="8" dur="500" fill="hold"/>
                                        <p:tgtEl>
                                          <p:spTgt spid="30945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94531"/>
                                        </p:tgtEl>
                                        <p:attrNameLst>
                                          <p:attrName>style.visibility</p:attrName>
                                        </p:attrNameLst>
                                      </p:cBhvr>
                                      <p:to>
                                        <p:strVal val="visible"/>
                                      </p:to>
                                    </p:set>
                                    <p:anim calcmode="lin" valueType="num">
                                      <p:cBhvr additive="base">
                                        <p:cTn id="13" dur="500" fill="hold"/>
                                        <p:tgtEl>
                                          <p:spTgt spid="3094531"/>
                                        </p:tgtEl>
                                        <p:attrNameLst>
                                          <p:attrName>ppt_x</p:attrName>
                                        </p:attrNameLst>
                                      </p:cBhvr>
                                      <p:tavLst>
                                        <p:tav tm="0">
                                          <p:val>
                                            <p:strVal val="#ppt_x"/>
                                          </p:val>
                                        </p:tav>
                                        <p:tav tm="100000">
                                          <p:val>
                                            <p:strVal val="#ppt_x"/>
                                          </p:val>
                                        </p:tav>
                                      </p:tavLst>
                                    </p:anim>
                                    <p:anim calcmode="lin" valueType="num">
                                      <p:cBhvr additive="base">
                                        <p:cTn id="14" dur="500" fill="hold"/>
                                        <p:tgtEl>
                                          <p:spTgt spid="30945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5970" name="Picture 2" descr="https://miro.medium.com/max/623/1*3eb9xQnRVk1ToWayMq_W2w.png"/>
          <p:cNvPicPr>
            <a:picLocks noChangeAspect="1" noChangeArrowheads="1"/>
          </p:cNvPicPr>
          <p:nvPr/>
        </p:nvPicPr>
        <p:blipFill>
          <a:blip r:embed="rId2" cstate="print"/>
          <a:srcRect/>
          <a:stretch>
            <a:fillRect/>
          </a:stretch>
        </p:blipFill>
        <p:spPr bwMode="auto">
          <a:xfrm>
            <a:off x="0" y="381000"/>
            <a:ext cx="9144000" cy="6172200"/>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6994" name="Picture 2" descr="https://miro.medium.com/max/1280/1*LzJWhtBF67XtyHEOJTV3_Q.png"/>
          <p:cNvPicPr>
            <a:picLocks noChangeAspect="1" noChangeArrowheads="1"/>
          </p:cNvPicPr>
          <p:nvPr/>
        </p:nvPicPr>
        <p:blipFill>
          <a:blip r:embed="rId2" cstate="print"/>
          <a:srcRect/>
          <a:stretch>
            <a:fillRect/>
          </a:stretch>
        </p:blipFill>
        <p:spPr bwMode="auto">
          <a:xfrm>
            <a:off x="-316992" y="0"/>
            <a:ext cx="9460992" cy="739140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247864"/>
          </a:xfrm>
          <a:prstGeom prst="rect">
            <a:avLst/>
          </a:prstGeom>
        </p:spPr>
        <p:txBody>
          <a:bodyPr wrap="square">
            <a:spAutoFit/>
          </a:bodyPr>
          <a:lstStyle/>
          <a:p>
            <a:pPr>
              <a:buFont typeface="Wingdings" pitchFamily="2" charset="2"/>
              <a:buChar char="ü"/>
            </a:pPr>
            <a:r>
              <a:rPr lang="en-US" sz="3600" b="1" dirty="0" smtClean="0">
                <a:solidFill>
                  <a:srgbClr val="FF0000"/>
                </a:solidFill>
              </a:rPr>
              <a:t>What could go wrong? </a:t>
            </a:r>
          </a:p>
          <a:p>
            <a:pPr>
              <a:buFont typeface="Wingdings" pitchFamily="2" charset="2"/>
              <a:buChar char="ü"/>
            </a:pPr>
            <a:endParaRPr lang="en-US" sz="2800" b="1" dirty="0" smtClean="0"/>
          </a:p>
          <a:p>
            <a:pPr>
              <a:buFont typeface="Wingdings" pitchFamily="2" charset="2"/>
              <a:buChar char="ü"/>
            </a:pPr>
            <a:r>
              <a:rPr lang="en-US" sz="2400" b="1" dirty="0" smtClean="0"/>
              <a:t>If you turn off too many neurons, then remaining neurons simply will not be able to cope with their work and the result will only get worse.</a:t>
            </a:r>
          </a:p>
          <a:p>
            <a:pPr>
              <a:buFont typeface="Wingdings" pitchFamily="2" charset="2"/>
              <a:buChar char="ü"/>
            </a:pPr>
            <a:endParaRPr lang="en-US" sz="2400" b="1" dirty="0" smtClean="0"/>
          </a:p>
          <a:p>
            <a:pPr>
              <a:buFont typeface="Wingdings" pitchFamily="2" charset="2"/>
              <a:buChar char="ü"/>
            </a:pPr>
            <a:r>
              <a:rPr lang="en-US" sz="2400" b="1" dirty="0" smtClean="0"/>
              <a:t>It can also be thought of as an </a:t>
            </a:r>
            <a:r>
              <a:rPr lang="en-US" sz="2400" b="1" dirty="0" smtClean="0">
                <a:solidFill>
                  <a:srgbClr val="FF0000"/>
                </a:solidFill>
              </a:rPr>
              <a:t>ensemble technique </a:t>
            </a:r>
            <a:r>
              <a:rPr lang="en-US" sz="2400" b="1" dirty="0" smtClean="0"/>
              <a:t>in machine learning. </a:t>
            </a:r>
          </a:p>
          <a:p>
            <a:pPr>
              <a:buFont typeface="Wingdings" pitchFamily="2" charset="2"/>
              <a:buChar char="ü"/>
            </a:pPr>
            <a:endParaRPr lang="en-US" sz="2400" b="1" dirty="0" smtClean="0"/>
          </a:p>
          <a:p>
            <a:pPr>
              <a:buFont typeface="Wingdings" pitchFamily="2" charset="2"/>
              <a:buChar char="ü"/>
            </a:pPr>
            <a:r>
              <a:rPr lang="en-US" sz="2400" b="1" dirty="0" smtClean="0"/>
              <a:t>Remember, that the ensemble of strong-learners performs better than a single model as they capture more randomness and less prone to </a:t>
            </a:r>
            <a:r>
              <a:rPr lang="en-US" sz="2400" b="1" dirty="0" err="1" smtClean="0"/>
              <a:t>overfitting</a:t>
            </a:r>
            <a:r>
              <a:rPr lang="en-US" sz="2400" b="1" dirty="0" smtClean="0"/>
              <a:t>. </a:t>
            </a:r>
          </a:p>
          <a:p>
            <a:pPr>
              <a:buFont typeface="Wingdings" pitchFamily="2" charset="2"/>
              <a:buChar char="ü"/>
            </a:pPr>
            <a:endParaRPr lang="en-US" sz="2400" b="1" dirty="0" smtClean="0"/>
          </a:p>
          <a:p>
            <a:pPr>
              <a:buFont typeface="Wingdings" pitchFamily="2" charset="2"/>
              <a:buChar char="ü"/>
            </a:pPr>
            <a:r>
              <a:rPr lang="en-US" sz="2400" b="1" dirty="0" smtClean="0"/>
              <a:t>But ensemble of weak-learners more prone to retraining than the original model.</a:t>
            </a:r>
          </a:p>
          <a:p>
            <a:pPr>
              <a:buFont typeface="Wingdings" pitchFamily="2" charset="2"/>
              <a:buChar char="ü"/>
            </a:pPr>
            <a:endParaRPr lang="en-US" sz="2400" b="1" dirty="0" smtClean="0"/>
          </a:p>
          <a:p>
            <a:pPr>
              <a:buFont typeface="Wingdings" pitchFamily="2" charset="2"/>
              <a:buChar char="ü"/>
            </a:pPr>
            <a:r>
              <a:rPr lang="en-US" sz="2400" b="1" dirty="0" smtClean="0"/>
              <a:t>As a result, dropout takes place only with huge neural networks.</a:t>
            </a:r>
            <a:endParaRPr lang="en-US" sz="2400" b="1"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986528"/>
          </a:xfrm>
          <a:prstGeom prst="rect">
            <a:avLst/>
          </a:prstGeom>
        </p:spPr>
        <p:txBody>
          <a:bodyPr wrap="square">
            <a:spAutoFit/>
          </a:bodyPr>
          <a:lstStyle/>
          <a:p>
            <a:pPr>
              <a:buFont typeface="Wingdings" pitchFamily="2" charset="2"/>
              <a:buChar char="ü"/>
            </a:pPr>
            <a:r>
              <a:rPr lang="en-US" sz="3200" b="1" dirty="0" smtClean="0"/>
              <a:t>if neurons are randomly dropped out of the network during training, other neurons will have to step in and handle the representation required to make predictions for the missing neurons. </a:t>
            </a:r>
          </a:p>
          <a:p>
            <a:pPr>
              <a:buFont typeface="Wingdings" pitchFamily="2" charset="2"/>
              <a:buChar char="ü"/>
            </a:pPr>
            <a:endParaRPr lang="en-US" sz="3200" b="1" dirty="0" smtClean="0"/>
          </a:p>
          <a:p>
            <a:pPr>
              <a:buFont typeface="Wingdings" pitchFamily="2" charset="2"/>
              <a:buChar char="ü"/>
            </a:pPr>
            <a:r>
              <a:rPr lang="en-US" sz="3200" b="1" dirty="0" smtClean="0"/>
              <a:t>This results in </a:t>
            </a:r>
            <a:r>
              <a:rPr lang="en-US" sz="3200" b="1" dirty="0" smtClean="0">
                <a:solidFill>
                  <a:srgbClr val="FF0000"/>
                </a:solidFill>
              </a:rPr>
              <a:t>multiple independent internal representations </a:t>
            </a:r>
            <a:r>
              <a:rPr lang="en-US" sz="3200" b="1" dirty="0" smtClean="0"/>
              <a:t>being learnt by the network.</a:t>
            </a:r>
          </a:p>
          <a:p>
            <a:pPr>
              <a:buFont typeface="Wingdings" pitchFamily="2" charset="2"/>
              <a:buChar char="ü"/>
            </a:pPr>
            <a:endParaRPr lang="en-US" sz="3200" b="1" dirty="0" smtClean="0"/>
          </a:p>
          <a:p>
            <a:pPr>
              <a:buFont typeface="Wingdings" pitchFamily="2" charset="2"/>
              <a:buChar char="ü"/>
            </a:pPr>
            <a:r>
              <a:rPr lang="en-US" sz="3200" b="1" dirty="0" smtClean="0"/>
              <a:t>The effect is that the network becomes less sensitive to the specific weights of neurons. </a:t>
            </a:r>
          </a:p>
          <a:p>
            <a:pPr>
              <a:buFont typeface="Wingdings" pitchFamily="2" charset="2"/>
              <a:buChar char="ü"/>
            </a:pPr>
            <a:endParaRPr lang="en-US" sz="3200" b="1" dirty="0" smtClean="0"/>
          </a:p>
          <a:p>
            <a:pPr>
              <a:buFont typeface="Wingdings" pitchFamily="2" charset="2"/>
              <a:buChar char="ü"/>
            </a:pPr>
            <a:r>
              <a:rPr lang="en-US" sz="3200" b="1" dirty="0" smtClean="0"/>
              <a:t>This in turn results in a network that is capable of </a:t>
            </a:r>
            <a:r>
              <a:rPr lang="en-US" sz="3200" b="1" dirty="0" smtClean="0">
                <a:solidFill>
                  <a:srgbClr val="FF0000"/>
                </a:solidFill>
              </a:rPr>
              <a:t>better generalization</a:t>
            </a:r>
            <a:r>
              <a:rPr lang="en-US" sz="3200" b="1" dirty="0" smtClean="0"/>
              <a:t> and is less likely to </a:t>
            </a:r>
            <a:r>
              <a:rPr lang="en-US" sz="3200" b="1" dirty="0" err="1" smtClean="0"/>
              <a:t>overfit</a:t>
            </a:r>
            <a:r>
              <a:rPr lang="en-US" sz="3200" b="1" dirty="0" smtClean="0"/>
              <a:t> the training data.</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9666" name="Picture 2"/>
          <p:cNvPicPr>
            <a:picLocks noChangeAspect="1" noChangeArrowheads="1"/>
          </p:cNvPicPr>
          <p:nvPr/>
        </p:nvPicPr>
        <p:blipFill>
          <a:blip r:embed="rId2" cstate="print"/>
          <a:srcRect/>
          <a:stretch>
            <a:fillRect/>
          </a:stretch>
        </p:blipFill>
        <p:spPr bwMode="auto">
          <a:xfrm>
            <a:off x="475990" y="685800"/>
            <a:ext cx="8419578"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p:cNvPicPr>
            <a:picLocks noChangeAspect="1" noChangeArrowheads="1"/>
          </p:cNvPicPr>
          <p:nvPr/>
        </p:nvPicPr>
        <p:blipFill>
          <a:blip r:embed="rId2" cstate="print"/>
          <a:srcRect/>
          <a:stretch>
            <a:fillRect/>
          </a:stretch>
        </p:blipFill>
        <p:spPr bwMode="auto">
          <a:xfrm>
            <a:off x="457200" y="1"/>
            <a:ext cx="6324600" cy="5098526"/>
          </a:xfrm>
          <a:prstGeom prst="rect">
            <a:avLst/>
          </a:prstGeom>
          <a:noFill/>
          <a:ln w="9525">
            <a:noFill/>
            <a:miter lim="800000"/>
            <a:headEnd/>
            <a:tailEnd/>
          </a:ln>
        </p:spPr>
      </p:pic>
      <p:sp>
        <p:nvSpPr>
          <p:cNvPr id="3" name="Rectangle 2"/>
          <p:cNvSpPr/>
          <p:nvPr/>
        </p:nvSpPr>
        <p:spPr>
          <a:xfrm>
            <a:off x="0" y="5257800"/>
            <a:ext cx="9144000" cy="1384995"/>
          </a:xfrm>
          <a:prstGeom prst="rect">
            <a:avLst/>
          </a:prstGeom>
        </p:spPr>
        <p:txBody>
          <a:bodyPr wrap="square">
            <a:spAutoFit/>
          </a:bodyPr>
          <a:lstStyle/>
          <a:p>
            <a:r>
              <a:rPr lang="en-US" sz="2800" b="1" dirty="0" smtClean="0"/>
              <a:t>Hinton et al. (2012): Dropout can be seen as an efficient way to perform model averaging across a </a:t>
            </a:r>
            <a:r>
              <a:rPr lang="en-US" sz="2800" b="1" dirty="0" smtClean="0">
                <a:solidFill>
                  <a:srgbClr val="FF0000"/>
                </a:solidFill>
              </a:rPr>
              <a:t>large number of different neural networks, where </a:t>
            </a:r>
            <a:r>
              <a:rPr lang="en-US" sz="2800" b="1" dirty="0" err="1" smtClean="0">
                <a:solidFill>
                  <a:srgbClr val="FF0000"/>
                </a:solidFill>
              </a:rPr>
              <a:t>overfitting</a:t>
            </a:r>
            <a:r>
              <a:rPr lang="en-US" sz="2800" b="1" dirty="0" smtClean="0">
                <a:solidFill>
                  <a:srgbClr val="FF0000"/>
                </a:solidFill>
              </a:rPr>
              <a:t> can be avoided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0690"/>
                                        </p:tgtEl>
                                        <p:attrNameLst>
                                          <p:attrName>style.visibility</p:attrName>
                                        </p:attrNameLst>
                                      </p:cBhvr>
                                      <p:to>
                                        <p:strVal val="visible"/>
                                      </p:to>
                                    </p:set>
                                    <p:anim calcmode="lin" valueType="num">
                                      <p:cBhvr additive="base">
                                        <p:cTn id="7" dur="500" fill="hold"/>
                                        <p:tgtEl>
                                          <p:spTgt spid="1650690"/>
                                        </p:tgtEl>
                                        <p:attrNameLst>
                                          <p:attrName>ppt_x</p:attrName>
                                        </p:attrNameLst>
                                      </p:cBhvr>
                                      <p:tavLst>
                                        <p:tav tm="0">
                                          <p:val>
                                            <p:strVal val="#ppt_x"/>
                                          </p:val>
                                        </p:tav>
                                        <p:tav tm="100000">
                                          <p:val>
                                            <p:strVal val="#ppt_x"/>
                                          </p:val>
                                        </p:tav>
                                      </p:tavLst>
                                    </p:anim>
                                    <p:anim calcmode="lin" valueType="num">
                                      <p:cBhvr additive="base">
                                        <p:cTn id="8" dur="500" fill="hold"/>
                                        <p:tgtEl>
                                          <p:spTgt spid="16506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9144000" cy="4401205"/>
          </a:xfrm>
          <a:prstGeom prst="rect">
            <a:avLst/>
          </a:prstGeom>
        </p:spPr>
        <p:txBody>
          <a:bodyPr wrap="square">
            <a:spAutoFit/>
          </a:bodyPr>
          <a:lstStyle/>
          <a:p>
            <a:r>
              <a:rPr lang="en-US" sz="8800" dirty="0" smtClean="0">
                <a:solidFill>
                  <a:srgbClr val="FF0000"/>
                </a:solidFill>
              </a:rPr>
              <a:t>Transfer Learning </a:t>
            </a:r>
            <a:endParaRPr lang="en-US" sz="6000" dirty="0" smtClean="0">
              <a:solidFill>
                <a:srgbClr val="FF0000"/>
              </a:solidFill>
            </a:endParaRPr>
          </a:p>
          <a:p>
            <a:r>
              <a:rPr lang="en-US" sz="6000" dirty="0" smtClean="0">
                <a:solidFill>
                  <a:srgbClr val="FF0000"/>
                </a:solidFill>
              </a:rPr>
              <a:t> </a:t>
            </a:r>
          </a:p>
          <a:p>
            <a:r>
              <a:rPr lang="en-US" sz="6600" dirty="0" smtClean="0"/>
              <a:t>Why train </a:t>
            </a:r>
          </a:p>
          <a:p>
            <a:r>
              <a:rPr lang="en-US" sz="6600" dirty="0" smtClean="0"/>
              <a:t>when you can </a:t>
            </a:r>
            <a:r>
              <a:rPr lang="en-US" sz="6600" dirty="0" err="1" smtClean="0"/>
              <a:t>finetune</a:t>
            </a:r>
            <a:r>
              <a:rPr lang="en-US" sz="66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539430"/>
          </a:xfrm>
          <a:prstGeom prst="rect">
            <a:avLst/>
          </a:prstGeom>
        </p:spPr>
        <p:txBody>
          <a:bodyPr wrap="square">
            <a:spAutoFit/>
          </a:bodyPr>
          <a:lstStyle/>
          <a:p>
            <a:r>
              <a:rPr lang="en-US" sz="3200" b="1" dirty="0" smtClean="0"/>
              <a:t> In transfer learning, we take the </a:t>
            </a:r>
            <a:r>
              <a:rPr lang="en-US" sz="3200" b="1" dirty="0" smtClean="0">
                <a:solidFill>
                  <a:srgbClr val="FF0000"/>
                </a:solidFill>
              </a:rPr>
              <a:t>pre-trained weights </a:t>
            </a:r>
            <a:r>
              <a:rPr lang="en-US" sz="3200" b="1" dirty="0" smtClean="0"/>
              <a:t>of an already trained model</a:t>
            </a:r>
            <a:r>
              <a:rPr lang="en-US" sz="3200" b="1" i="1" dirty="0" smtClean="0"/>
              <a:t>(one that has been trained on millions of images belonging to 1000’s of classes, on several high power GPU’s for several days</a:t>
            </a:r>
            <a:r>
              <a:rPr lang="en-US" sz="3200" b="1" dirty="0" smtClean="0"/>
              <a:t>) and use these already learned features to predict new classes.</a:t>
            </a:r>
          </a:p>
          <a:p>
            <a:endParaRPr lang="en-US"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062103"/>
          </a:xfrm>
          <a:prstGeom prst="rect">
            <a:avLst/>
          </a:prstGeom>
        </p:spPr>
        <p:txBody>
          <a:bodyPr wrap="square">
            <a:spAutoFit/>
          </a:bodyPr>
          <a:lstStyle/>
          <a:p>
            <a:pPr marL="742950" indent="-742950"/>
            <a:r>
              <a:rPr lang="en-US" sz="3200" b="1" dirty="0" smtClean="0"/>
              <a:t>CNNs differ from MLP in:</a:t>
            </a:r>
          </a:p>
          <a:p>
            <a:pPr marL="742950" indent="-742950">
              <a:buFont typeface="+mj-lt"/>
              <a:buAutoNum type="arabicPeriod"/>
            </a:pPr>
            <a:r>
              <a:rPr lang="en-US" sz="3200" b="1" dirty="0" smtClean="0">
                <a:solidFill>
                  <a:srgbClr val="FF0000"/>
                </a:solidFill>
              </a:rPr>
              <a:t>	SHARED-WEIGHTS ARCHITECTURE  </a:t>
            </a:r>
            <a:r>
              <a:rPr lang="en-US" sz="3200" dirty="0" smtClean="0"/>
              <a:t>CNNs require Fewer parameters (weights and biases)</a:t>
            </a:r>
            <a:endParaRPr lang="en-US" sz="3200" b="1" dirty="0" smtClean="0">
              <a:solidFill>
                <a:srgbClr val="FF0000"/>
              </a:solidFill>
            </a:endParaRPr>
          </a:p>
          <a:p>
            <a:pPr marL="742950" indent="-742950">
              <a:buFont typeface="+mj-lt"/>
              <a:buAutoNum type="arabicPeriod"/>
            </a:pPr>
            <a:r>
              <a:rPr lang="en-US" sz="3200" b="1" dirty="0" smtClean="0">
                <a:solidFill>
                  <a:srgbClr val="FF0000"/>
                </a:solidFill>
              </a:rPr>
              <a:t> IMAGE INVARIANCE</a:t>
            </a:r>
            <a:r>
              <a:rPr lang="en-US" sz="3200" b="1" dirty="0" smtClean="0"/>
              <a:t> Characteristics.</a:t>
            </a:r>
            <a:endParaRPr lang="en-US" sz="3200" b="1" baseline="30000" dirty="0" smtClean="0"/>
          </a:p>
        </p:txBody>
      </p:sp>
      <p:sp>
        <p:nvSpPr>
          <p:cNvPr id="3" name="Rectangle 2"/>
          <p:cNvSpPr/>
          <p:nvPr/>
        </p:nvSpPr>
        <p:spPr>
          <a:xfrm>
            <a:off x="0" y="2057400"/>
            <a:ext cx="9144000" cy="4708981"/>
          </a:xfrm>
          <a:prstGeom prst="rect">
            <a:avLst/>
          </a:prstGeom>
        </p:spPr>
        <p:txBody>
          <a:bodyPr wrap="square">
            <a:spAutoFit/>
          </a:bodyPr>
          <a:lstStyle/>
          <a:p>
            <a:pPr>
              <a:buFont typeface="Wingdings" pitchFamily="2" charset="2"/>
              <a:buChar char="ü"/>
            </a:pPr>
            <a:r>
              <a:rPr lang="en-US" sz="3200" b="1" dirty="0" smtClean="0"/>
              <a:t>Even when an image is </a:t>
            </a:r>
            <a:r>
              <a:rPr lang="en-US" sz="3200" b="1" dirty="0" smtClean="0">
                <a:solidFill>
                  <a:srgbClr val="FF0000"/>
                </a:solidFill>
              </a:rPr>
              <a:t>rotated, sized differently or viewed in different illumination </a:t>
            </a:r>
            <a:r>
              <a:rPr lang="en-US" sz="3200" b="1" dirty="0" smtClean="0"/>
              <a:t>an object will be recognized as the same object –Image Invariance, which</a:t>
            </a:r>
            <a:r>
              <a:rPr lang="en-US" sz="3200" dirty="0" smtClean="0"/>
              <a:t> </a:t>
            </a:r>
          </a:p>
          <a:p>
            <a:pPr>
              <a:buFont typeface="Wingdings" pitchFamily="2" charset="2"/>
              <a:buChar char="ü"/>
            </a:pPr>
            <a:r>
              <a:rPr lang="en-US" sz="3200" b="1" dirty="0" smtClean="0"/>
              <a:t>do not depend on where the feature occurs in the image. </a:t>
            </a:r>
          </a:p>
          <a:p>
            <a:pPr>
              <a:buFont typeface="Wingdings" pitchFamily="2" charset="2"/>
              <a:buChar char="ü"/>
            </a:pPr>
            <a:r>
              <a:rPr lang="en-US" sz="3200" b="1" dirty="0" smtClean="0"/>
              <a:t>Can tolerate some distortion in the images.</a:t>
            </a:r>
          </a:p>
          <a:p>
            <a:pPr>
              <a:buFont typeface="Wingdings" pitchFamily="2" charset="2"/>
              <a:buChar char="ü"/>
            </a:pPr>
            <a:r>
              <a:rPr lang="en-US" sz="3600" b="1" dirty="0" smtClean="0"/>
              <a:t>Also known as </a:t>
            </a:r>
            <a:r>
              <a:rPr lang="en-US" sz="3200" b="1" dirty="0" smtClean="0">
                <a:solidFill>
                  <a:srgbClr val="FF0000"/>
                </a:solidFill>
              </a:rPr>
              <a:t>shift invariant or space invariant ANNs  </a:t>
            </a:r>
            <a:r>
              <a:rPr lang="en-US" sz="4000" b="1" dirty="0" smtClean="0"/>
              <a:t>(SIANN)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r>
              <a:rPr lang="en-US" sz="4400" b="1" i="1" dirty="0" smtClean="0">
                <a:solidFill>
                  <a:srgbClr val="FF0000"/>
                </a:solidFill>
              </a:rPr>
              <a:t>THE ADVANTAGES OF TRANSFER LEARNING :</a:t>
            </a:r>
          </a:p>
          <a:p>
            <a:endParaRPr lang="en-US" sz="4400" dirty="0" smtClean="0">
              <a:solidFill>
                <a:srgbClr val="FF0000"/>
              </a:solidFill>
            </a:endParaRPr>
          </a:p>
          <a:p>
            <a:r>
              <a:rPr lang="en-US" sz="4400" b="1" i="1" dirty="0" smtClean="0"/>
              <a:t>1: There is no need of an extremely large training dataset.</a:t>
            </a:r>
          </a:p>
          <a:p>
            <a:endParaRPr lang="en-US" sz="4400" dirty="0" smtClean="0"/>
          </a:p>
          <a:p>
            <a:r>
              <a:rPr lang="en-US" sz="4400" b="1" i="1" dirty="0" smtClean="0"/>
              <a:t>2: Not much computational power is </a:t>
            </a:r>
            <a:r>
              <a:rPr lang="en-US" sz="4400" b="1" i="1" dirty="0" err="1" smtClean="0"/>
              <a:t>required.As</a:t>
            </a:r>
            <a:r>
              <a:rPr lang="en-US" sz="4400" b="1" i="1" dirty="0" smtClean="0"/>
              <a:t> we are using pre-trained weights and </a:t>
            </a:r>
            <a:r>
              <a:rPr lang="en-US" sz="4400" b="1" i="1" dirty="0" smtClean="0">
                <a:solidFill>
                  <a:srgbClr val="FF0000"/>
                </a:solidFill>
              </a:rPr>
              <a:t>only have to learn the weights of the last few layers.</a:t>
            </a:r>
            <a:endParaRPr lang="en-US" sz="4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r>
              <a:rPr lang="en-US" sz="3200" b="1" i="1" dirty="0" smtClean="0"/>
              <a:t>One of the powerful tasks of deep learning is that, sometimes we can take the knowledge the neural network has learnt from one task (task A) and apply that knowledge in another task (task B). </a:t>
            </a:r>
            <a:r>
              <a:rPr lang="en-US" sz="3200" b="1" i="1" dirty="0" smtClean="0">
                <a:solidFill>
                  <a:srgbClr val="FF0000"/>
                </a:solidFill>
              </a:rPr>
              <a:t>This is called transfer learning.</a:t>
            </a:r>
            <a:r>
              <a:rPr lang="en-US" sz="3200" b="1" i="1" dirty="0" smtClean="0"/>
              <a:t>	— Andrew Ng</a:t>
            </a:r>
          </a:p>
          <a:p>
            <a:endParaRPr lang="en-US" sz="3200" b="1" dirty="0" smtClean="0"/>
          </a:p>
          <a:p>
            <a:r>
              <a:rPr lang="en-US" sz="3200" b="1" dirty="0" smtClean="0"/>
              <a:t> </a:t>
            </a:r>
          </a:p>
          <a:p>
            <a:r>
              <a:rPr lang="en-US" sz="3200" b="1" dirty="0" smtClean="0"/>
              <a:t>It is achieved by freezing the weights until the initial or mid-layers are learned on the data for </a:t>
            </a:r>
            <a:r>
              <a:rPr lang="en-US" sz="3200" b="1" dirty="0" smtClean="0">
                <a:solidFill>
                  <a:srgbClr val="FF0000"/>
                </a:solidFill>
              </a:rPr>
              <a:t>task A, </a:t>
            </a:r>
            <a:r>
              <a:rPr lang="en-US" sz="3200" b="1" dirty="0" smtClean="0"/>
              <a:t>and </a:t>
            </a:r>
          </a:p>
          <a:p>
            <a:endParaRPr lang="en-US" sz="3200" b="1" dirty="0" smtClean="0"/>
          </a:p>
          <a:p>
            <a:r>
              <a:rPr lang="en-US" sz="3200" b="1" dirty="0" smtClean="0">
                <a:solidFill>
                  <a:srgbClr val="FF0000"/>
                </a:solidFill>
              </a:rPr>
              <a:t>Removing the last layer or a few of the last layers, and adding new layers and training those parameters using the data for task B.</a:t>
            </a:r>
            <a:endParaRPr 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6186309"/>
          </a:xfrm>
          <a:prstGeom prst="rect">
            <a:avLst/>
          </a:prstGeom>
        </p:spPr>
        <p:txBody>
          <a:bodyPr wrap="square">
            <a:spAutoFit/>
          </a:bodyPr>
          <a:lstStyle/>
          <a:p>
            <a:r>
              <a:rPr lang="en-US" sz="3600" b="1" dirty="0" smtClean="0"/>
              <a:t>Several companies like </a:t>
            </a:r>
            <a:r>
              <a:rPr lang="en-US" sz="3600" b="1" dirty="0" smtClean="0">
                <a:solidFill>
                  <a:srgbClr val="FF0000"/>
                </a:solidFill>
              </a:rPr>
              <a:t>Google and Microsoft</a:t>
            </a:r>
            <a:r>
              <a:rPr lang="en-US" sz="3600" b="1" dirty="0" smtClean="0"/>
              <a:t> have released state-of-the-art neural network architectures that are </a:t>
            </a:r>
            <a:r>
              <a:rPr lang="en-US" sz="3600" b="1" dirty="0" smtClean="0">
                <a:solidFill>
                  <a:srgbClr val="FF0000"/>
                </a:solidFill>
              </a:rPr>
              <a:t>optimized for image recognition. </a:t>
            </a:r>
          </a:p>
          <a:p>
            <a:endParaRPr lang="en-US" sz="3600" b="1" dirty="0" smtClean="0"/>
          </a:p>
          <a:p>
            <a:r>
              <a:rPr lang="en-US" sz="3600" b="1" dirty="0" smtClean="0"/>
              <a:t>These companies have </a:t>
            </a:r>
            <a:r>
              <a:rPr lang="en-US" sz="3600" b="1" dirty="0" smtClean="0">
                <a:solidFill>
                  <a:srgbClr val="FF0000"/>
                </a:solidFill>
              </a:rPr>
              <a:t>Huge Resources And Expertise </a:t>
            </a:r>
            <a:r>
              <a:rPr lang="en-US" sz="3600" b="1" dirty="0" smtClean="0"/>
              <a:t>at their disposal ,so </a:t>
            </a:r>
          </a:p>
          <a:p>
            <a:endParaRPr lang="en-US" sz="3600" b="1" dirty="0" smtClean="0"/>
          </a:p>
          <a:p>
            <a:r>
              <a:rPr lang="en-US" sz="3600" b="1" dirty="0" smtClean="0"/>
              <a:t>it is likely that you can trust that these models would have superior performance to any in-house model you can cook up.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3585" name="Rectangle 1"/>
          <p:cNvSpPr>
            <a:spLocks noChangeArrowheads="1"/>
          </p:cNvSpPr>
          <p:nvPr/>
        </p:nvSpPr>
        <p:spPr bwMode="auto">
          <a:xfrm>
            <a:off x="0" y="276999"/>
            <a:ext cx="9144000" cy="7048083"/>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r>
              <a:rPr kumimoji="0" lang="en-US" sz="3600" b="1" i="0" u="none" strike="noStrike" cap="none" normalizeH="0" baseline="0" dirty="0" smtClean="0">
                <a:ln>
                  <a:noFill/>
                </a:ln>
                <a:solidFill>
                  <a:srgbClr val="FF0000"/>
                </a:solidFill>
                <a:effectLst/>
                <a:latin typeface="medium-content-serif-font"/>
                <a:cs typeface="Arial" pitchFamily="34" charset="0"/>
              </a:rPr>
              <a:t>How TRANSFER LEARNING  work?</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endParaRPr kumimoji="0" lang="en-US" sz="3200" b="1" i="0" u="none" strike="noStrike" cap="none" normalizeH="0" baseline="0" dirty="0" smtClean="0">
              <a:ln>
                <a:noFill/>
              </a:ln>
              <a:solidFill>
                <a:schemeClr val="tx1"/>
              </a:solidFill>
              <a:effectLst/>
              <a:latin typeface="medium-content-serif-font"/>
              <a:cs typeface="Arial" pitchFamily="34" charset="0"/>
            </a:endParaRPr>
          </a:p>
          <a:p>
            <a:pPr lvl="0" fontAlgn="base">
              <a:spcBef>
                <a:spcPct val="0"/>
              </a:spcBef>
              <a:spcAft>
                <a:spcPct val="0"/>
              </a:spcAft>
              <a:buFont typeface="Wingdings" pitchFamily="2" charset="2"/>
              <a:buChar char="ü"/>
            </a:pPr>
            <a:r>
              <a:rPr lang="en-US" sz="3200" b="1" dirty="0" smtClean="0">
                <a:latin typeface="medium-content-serif-font"/>
                <a:cs typeface="Arial" pitchFamily="34" charset="0"/>
              </a:rPr>
              <a:t>F</a:t>
            </a:r>
            <a:r>
              <a:rPr kumimoji="0" lang="en-US" sz="3200" b="1" i="0" u="none" strike="noStrike" cap="none" normalizeH="0" baseline="0" dirty="0" smtClean="0">
                <a:ln>
                  <a:noFill/>
                </a:ln>
                <a:solidFill>
                  <a:schemeClr val="tx1"/>
                </a:solidFill>
                <a:effectLst/>
                <a:latin typeface="medium-content-serif-font"/>
                <a:cs typeface="Arial" pitchFamily="34" charset="0"/>
              </a:rPr>
              <a:t>irst build the architecture of the original model using </a:t>
            </a:r>
            <a:r>
              <a:rPr kumimoji="0" lang="en-US" sz="3200" b="1" i="0" u="none" strike="noStrike" cap="none" normalizeH="0" baseline="0" dirty="0" err="1" smtClean="0">
                <a:ln>
                  <a:noFill/>
                </a:ln>
                <a:solidFill>
                  <a:schemeClr val="tx1"/>
                </a:solidFill>
                <a:effectLst/>
                <a:latin typeface="medium-content-serif-font"/>
                <a:cs typeface="Arial" pitchFamily="34" charset="0"/>
              </a:rPr>
              <a:t>Keras</a:t>
            </a:r>
            <a:r>
              <a:rPr kumimoji="0" lang="en-US" sz="3200" b="1" i="0" u="none" strike="noStrike" cap="none" normalizeH="0" baseline="0" dirty="0" smtClean="0">
                <a:ln>
                  <a:noFill/>
                </a:ln>
                <a:solidFill>
                  <a:schemeClr val="tx1"/>
                </a:solidFill>
                <a:effectLst/>
                <a:latin typeface="medium-content-serif-font"/>
                <a:cs typeface="Arial" pitchFamily="34" charset="0"/>
              </a:rPr>
              <a:t> and then load the model weights of the trained network (you need to download these first; they usually come in </a:t>
            </a:r>
            <a:r>
              <a:rPr kumimoji="0" lang="en-US" sz="2400" b="1" i="0" u="none" strike="noStrike" cap="none" normalizeH="0" baseline="0" dirty="0" smtClean="0">
                <a:ln>
                  <a:noFill/>
                </a:ln>
                <a:solidFill>
                  <a:schemeClr val="tx1"/>
                </a:solidFill>
                <a:effectLst/>
                <a:latin typeface="Menlo"/>
                <a:cs typeface="Arial" pitchFamily="34" charset="0"/>
              </a:rPr>
              <a:t>.h5</a:t>
            </a:r>
            <a:r>
              <a:rPr kumimoji="0" lang="en-US" sz="3200" b="1" i="0" u="none" strike="noStrike" cap="none" normalizeH="0" baseline="0" dirty="0" smtClean="0">
                <a:ln>
                  <a:noFill/>
                </a:ln>
                <a:solidFill>
                  <a:schemeClr val="tx1"/>
                </a:solidFill>
                <a:effectLst/>
                <a:latin typeface="medium-content-serif-font"/>
                <a:cs typeface="Arial" pitchFamily="34" charset="0"/>
              </a:rPr>
              <a:t> format-</a:t>
            </a:r>
            <a:r>
              <a:rPr lang="en-US" sz="3200" dirty="0" smtClean="0"/>
              <a:t>Hierarchical Data </a:t>
            </a:r>
            <a:r>
              <a:rPr lang="en-US" sz="3200" b="1" dirty="0" smtClean="0"/>
              <a:t>Format</a:t>
            </a:r>
            <a:r>
              <a:rPr lang="en-US" sz="3200" dirty="0" smtClean="0"/>
              <a:t> (HDF)</a:t>
            </a:r>
            <a:r>
              <a:rPr kumimoji="0" lang="en-US" sz="3200" b="1" i="0" u="none" strike="noStrike" cap="none" normalizeH="0" baseline="0" dirty="0" smtClean="0">
                <a:ln>
                  <a:noFill/>
                </a:ln>
                <a:solidFill>
                  <a:schemeClr val="tx1"/>
                </a:solidFill>
                <a:effectLst/>
                <a:latin typeface="medium-content-serif-font"/>
                <a:cs typeface="Arial" pitchFamily="34" charset="0"/>
              </a:rPr>
              <a:t>).</a:t>
            </a:r>
            <a:endParaRPr kumimoji="0" lang="en-US" sz="14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kumimoji="0" lang="en-US" sz="3200" b="1" i="0" u="none" strike="noStrike" cap="none" normalizeH="0" baseline="0" dirty="0" smtClean="0">
              <a:ln>
                <a:noFill/>
              </a:ln>
              <a:solidFill>
                <a:schemeClr val="tx1"/>
              </a:solidFill>
              <a:effectLst/>
              <a:latin typeface="medium-content-serif-fon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lang="en-US" sz="3200" b="1" dirty="0" smtClean="0">
                <a:latin typeface="medium-content-serif-font"/>
                <a:cs typeface="Arial" pitchFamily="34" charset="0"/>
              </a:rPr>
              <a:t>F</a:t>
            </a:r>
            <a:r>
              <a:rPr kumimoji="0" lang="en-US" sz="3200" b="1" i="0" u="none" strike="noStrike" cap="none" normalizeH="0" baseline="0" dirty="0" smtClean="0">
                <a:ln>
                  <a:noFill/>
                </a:ln>
                <a:solidFill>
                  <a:schemeClr val="tx1"/>
                </a:solidFill>
                <a:effectLst/>
                <a:latin typeface="medium-content-serif-font"/>
                <a:cs typeface="Arial" pitchFamily="34" charset="0"/>
              </a:rPr>
              <a:t>reeze the weights of the initial layers by setting the layers to have the </a:t>
            </a:r>
            <a:r>
              <a:rPr kumimoji="0" lang="en-US" sz="3200" b="1" i="0" u="none" strike="noStrike" cap="none" normalizeH="0" baseline="0" dirty="0" smtClean="0">
                <a:ln>
                  <a:noFill/>
                </a:ln>
                <a:solidFill>
                  <a:srgbClr val="FF0000"/>
                </a:solidFill>
                <a:effectLst/>
                <a:latin typeface="Menlo"/>
                <a:cs typeface="Arial" pitchFamily="34" charset="0"/>
              </a:rPr>
              <a:t>trainable=False</a:t>
            </a:r>
            <a:r>
              <a:rPr kumimoji="0" lang="en-US" sz="3200" b="1" i="0" u="none" strike="noStrike" cap="none" normalizeH="0" baseline="0" dirty="0" smtClean="0">
                <a:ln>
                  <a:noFill/>
                </a:ln>
                <a:solidFill>
                  <a:schemeClr val="tx1"/>
                </a:solidFill>
                <a:effectLst/>
                <a:latin typeface="medium-content-serif-font"/>
                <a:cs typeface="Arial" pitchFamily="34" charset="0"/>
              </a:rPr>
              <a:t> parameter. [need not train]</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lang="en-US" sz="3200" b="1" dirty="0" smtClean="0">
              <a:latin typeface="medium-content-serif-fon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3200" b="1" i="0" u="none" strike="noStrike" cap="none" normalizeH="0" baseline="0" dirty="0" smtClean="0">
                <a:ln>
                  <a:noFill/>
                </a:ln>
                <a:solidFill>
                  <a:schemeClr val="tx1"/>
                </a:solidFill>
                <a:effectLst/>
                <a:latin typeface="medium-content-serif-font"/>
                <a:cs typeface="Arial" pitchFamily="34" charset="0"/>
              </a:rPr>
              <a:t>WHY this works ???</a:t>
            </a:r>
            <a:endParaRPr kumimoji="0" lang="en-US" sz="2400" b="1" i="0" u="none" strike="noStrike" cap="none" normalizeH="0" baseline="0" dirty="0" smtClean="0">
              <a:ln>
                <a:noFill/>
              </a:ln>
              <a:solidFill>
                <a:schemeClr val="tx1"/>
              </a:solidFill>
              <a:effectLst/>
              <a:latin typeface="medium-content-serif-fon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lang="en-US" sz="2400" b="1" dirty="0" smtClean="0">
              <a:latin typeface="medium-content-serif-fon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23585">
                                            <p:bg/>
                                          </p:spTgt>
                                        </p:tgtEl>
                                        <p:attrNameLst>
                                          <p:attrName>style.visibility</p:attrName>
                                        </p:attrNameLst>
                                      </p:cBhvr>
                                      <p:to>
                                        <p:strVal val="visible"/>
                                      </p:to>
                                    </p:set>
                                    <p:anim calcmode="lin" valueType="num">
                                      <p:cBhvr additive="base">
                                        <p:cTn id="7" dur="500" fill="hold"/>
                                        <p:tgtEl>
                                          <p:spTgt spid="352358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2358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23585">
                                            <p:txEl>
                                              <p:pRg st="0" end="0"/>
                                            </p:txEl>
                                          </p:spTgt>
                                        </p:tgtEl>
                                        <p:attrNameLst>
                                          <p:attrName>style.visibility</p:attrName>
                                        </p:attrNameLst>
                                      </p:cBhvr>
                                      <p:to>
                                        <p:strVal val="visible"/>
                                      </p:to>
                                    </p:set>
                                    <p:anim calcmode="lin" valueType="num">
                                      <p:cBhvr additive="base">
                                        <p:cTn id="13" dur="500" fill="hold"/>
                                        <p:tgtEl>
                                          <p:spTgt spid="35235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235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23585">
                                            <p:txEl>
                                              <p:pRg st="2" end="2"/>
                                            </p:txEl>
                                          </p:spTgt>
                                        </p:tgtEl>
                                        <p:attrNameLst>
                                          <p:attrName>style.visibility</p:attrName>
                                        </p:attrNameLst>
                                      </p:cBhvr>
                                      <p:to>
                                        <p:strVal val="visible"/>
                                      </p:to>
                                    </p:set>
                                    <p:anim calcmode="lin" valueType="num">
                                      <p:cBhvr additive="base">
                                        <p:cTn id="19" dur="500" fill="hold"/>
                                        <p:tgtEl>
                                          <p:spTgt spid="35235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235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23585">
                                            <p:txEl>
                                              <p:pRg st="4" end="4"/>
                                            </p:txEl>
                                          </p:spTgt>
                                        </p:tgtEl>
                                        <p:attrNameLst>
                                          <p:attrName>style.visibility</p:attrName>
                                        </p:attrNameLst>
                                      </p:cBhvr>
                                      <p:to>
                                        <p:strVal val="visible"/>
                                      </p:to>
                                    </p:set>
                                    <p:anim calcmode="lin" valueType="num">
                                      <p:cBhvr additive="base">
                                        <p:cTn id="25" dur="500" fill="hold"/>
                                        <p:tgtEl>
                                          <p:spTgt spid="352358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235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23585">
                                            <p:txEl>
                                              <p:pRg st="6" end="6"/>
                                            </p:txEl>
                                          </p:spTgt>
                                        </p:tgtEl>
                                        <p:attrNameLst>
                                          <p:attrName>style.visibility</p:attrName>
                                        </p:attrNameLst>
                                      </p:cBhvr>
                                      <p:to>
                                        <p:strVal val="visible"/>
                                      </p:to>
                                    </p:set>
                                    <p:anim calcmode="lin" valueType="num">
                                      <p:cBhvr additive="base">
                                        <p:cTn id="31" dur="500" fill="hold"/>
                                        <p:tgtEl>
                                          <p:spTgt spid="352358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2358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3585" grpId="0" build="p"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8200"/>
            <a:ext cx="9144000" cy="5693866"/>
          </a:xfrm>
          <a:prstGeom prst="rect">
            <a:avLst/>
          </a:prstGeom>
        </p:spPr>
        <p:txBody>
          <a:bodyPr wrap="square">
            <a:spAutoFit/>
          </a:bodyPr>
          <a:lstStyle/>
          <a:p>
            <a:pPr lvl="0" eaLnBrk="0" fontAlgn="base" hangingPunct="0">
              <a:spcBef>
                <a:spcPct val="0"/>
              </a:spcBef>
              <a:spcAft>
                <a:spcPct val="0"/>
              </a:spcAft>
              <a:buFont typeface="Wingdings" pitchFamily="2" charset="2"/>
              <a:buChar char="ü"/>
            </a:pPr>
            <a:r>
              <a:rPr lang="en-US" sz="3200" b="1" dirty="0" smtClean="0">
                <a:latin typeface="medium-content-serif-font"/>
                <a:cs typeface="Arial" pitchFamily="34" charset="0"/>
              </a:rPr>
              <a:t>Because the initial layers of a </a:t>
            </a:r>
            <a:r>
              <a:rPr lang="en-US" sz="3200" b="1" dirty="0" err="1" smtClean="0">
                <a:latin typeface="medium-content-serif-font"/>
                <a:cs typeface="Arial" pitchFamily="34" charset="0"/>
              </a:rPr>
              <a:t>convolutional</a:t>
            </a:r>
            <a:r>
              <a:rPr lang="en-US" sz="3200" b="1" dirty="0" smtClean="0">
                <a:latin typeface="medium-content-serif-font"/>
                <a:cs typeface="Arial" pitchFamily="34" charset="0"/>
              </a:rPr>
              <a:t> neural network (used for processing images) contain </a:t>
            </a:r>
            <a:r>
              <a:rPr lang="en-US" sz="3200" b="1" dirty="0" smtClean="0">
                <a:solidFill>
                  <a:srgbClr val="FF0000"/>
                </a:solidFill>
                <a:latin typeface="medium-content-serif-font"/>
                <a:cs typeface="Arial" pitchFamily="34" charset="0"/>
              </a:rPr>
              <a:t>primitive information</a:t>
            </a:r>
            <a:r>
              <a:rPr lang="en-US" sz="3200" b="1" dirty="0" smtClean="0">
                <a:latin typeface="medium-content-serif-font"/>
                <a:cs typeface="Arial" pitchFamily="34" charset="0"/>
              </a:rPr>
              <a:t> about the image, such as interpretations of </a:t>
            </a:r>
            <a:r>
              <a:rPr lang="en-US" sz="3200" b="1" dirty="0" smtClean="0">
                <a:solidFill>
                  <a:srgbClr val="FF0000"/>
                </a:solidFill>
                <a:latin typeface="medium-content-serif-font"/>
                <a:cs typeface="Arial" pitchFamily="34" charset="0"/>
              </a:rPr>
              <a:t>lines, edges, shapes, and other low-level features</a:t>
            </a:r>
            <a:r>
              <a:rPr lang="en-US" sz="3200" b="1" dirty="0" smtClean="0">
                <a:latin typeface="medium-content-serif-font"/>
                <a:cs typeface="Arial" pitchFamily="34" charset="0"/>
              </a:rPr>
              <a:t>.</a:t>
            </a:r>
          </a:p>
          <a:p>
            <a:pPr lvl="0" eaLnBrk="0" fontAlgn="base" hangingPunct="0">
              <a:spcBef>
                <a:spcPct val="0"/>
              </a:spcBef>
              <a:spcAft>
                <a:spcPct val="0"/>
              </a:spcAft>
              <a:buFont typeface="Wingdings" pitchFamily="2" charset="2"/>
              <a:buChar char="ü"/>
            </a:pPr>
            <a:endParaRPr lang="en-US" sz="3200" b="1" dirty="0" smtClean="0">
              <a:latin typeface="medium-content-serif-font"/>
              <a:cs typeface="Arial" pitchFamily="34" charset="0"/>
            </a:endParaRPr>
          </a:p>
          <a:p>
            <a:pPr lvl="0" eaLnBrk="0" fontAlgn="base" hangingPunct="0">
              <a:spcBef>
                <a:spcPct val="0"/>
              </a:spcBef>
              <a:spcAft>
                <a:spcPct val="0"/>
              </a:spcAft>
              <a:buFont typeface="Wingdings" pitchFamily="2" charset="2"/>
              <a:buChar char="ü"/>
            </a:pPr>
            <a:r>
              <a:rPr lang="en-US" sz="3200" b="1" dirty="0" smtClean="0">
                <a:latin typeface="medium-content-serif-font"/>
                <a:cs typeface="Arial" pitchFamily="34" charset="0"/>
              </a:rPr>
              <a:t> As we go deeper into the network, the objects become more complex and high-level, which is where the network begins to differentiate more clearly between image qualities.</a:t>
            </a:r>
          </a:p>
          <a:p>
            <a:pPr lvl="0" eaLnBrk="0" fontAlgn="base" hangingPunct="0">
              <a:spcBef>
                <a:spcPct val="0"/>
              </a:spcBef>
              <a:spcAft>
                <a:spcPct val="0"/>
              </a:spcAft>
            </a:pPr>
            <a:endParaRPr lang="en-US" sz="1200" dirty="0" smtClean="0">
              <a:latin typeface="medium-content-serif-font"/>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6032421"/>
          </a:xfrm>
          <a:prstGeom prst="rect">
            <a:avLst/>
          </a:prstGeom>
        </p:spPr>
        <p:txBody>
          <a:bodyPr wrap="square">
            <a:spAutoFit/>
          </a:bodyPr>
          <a:lstStyle/>
          <a:p>
            <a:pPr lvl="0"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The idea here is that we are not trying to teach the network to examine images, as it has already been trained well to do this by Google or Microsoft. </a:t>
            </a:r>
            <a:r>
              <a:rPr lang="en-US" sz="2800" b="1" dirty="0" smtClean="0">
                <a:solidFill>
                  <a:srgbClr val="FF0000"/>
                </a:solidFill>
                <a:latin typeface="medium-content-serif-font"/>
                <a:cs typeface="Arial" pitchFamily="34" charset="0"/>
              </a:rPr>
              <a:t>We just need to fine-tune it for our use-case.</a:t>
            </a:r>
          </a:p>
          <a:p>
            <a:pPr lvl="0" eaLnBrk="0" fontAlgn="base" hangingPunct="0">
              <a:spcBef>
                <a:spcPct val="0"/>
              </a:spcBef>
              <a:spcAft>
                <a:spcPct val="0"/>
              </a:spcAft>
              <a:buFont typeface="Wingdings" pitchFamily="2" charset="2"/>
              <a:buChar char="ü"/>
            </a:pPr>
            <a:endParaRPr lang="en-US" sz="2800" b="1" dirty="0" smtClean="0">
              <a:latin typeface="medium-content-serif-font"/>
              <a:cs typeface="Arial" pitchFamily="34" charset="0"/>
            </a:endParaRPr>
          </a:p>
          <a:p>
            <a:pPr lvl="0" eaLnBrk="0" fontAlgn="base" hangingPunct="0">
              <a:spcBef>
                <a:spcPct val="0"/>
              </a:spcBef>
              <a:spcAft>
                <a:spcPct val="0"/>
              </a:spcAft>
              <a:buFont typeface="Wingdings" pitchFamily="2" charset="2"/>
              <a:buChar char="ü"/>
            </a:pPr>
            <a:endParaRPr lang="en-US" sz="1100" b="1" dirty="0" smtClean="0">
              <a:latin typeface="Arial" pitchFamily="34" charset="0"/>
              <a:cs typeface="Arial" pitchFamily="34" charset="0"/>
            </a:endParaRPr>
          </a:p>
          <a:p>
            <a:pPr lvl="0"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So, we can set </a:t>
            </a:r>
            <a:r>
              <a:rPr lang="en-US" sz="2800" b="1" dirty="0" smtClean="0">
                <a:solidFill>
                  <a:srgbClr val="FF0000"/>
                </a:solidFill>
                <a:latin typeface="medium-content-serif-font"/>
                <a:cs typeface="Arial" pitchFamily="34" charset="0"/>
              </a:rPr>
              <a:t>the fully connected network layers (or a subset of them) at the output to be trainable</a:t>
            </a:r>
            <a:r>
              <a:rPr lang="en-US" sz="2800" b="1" dirty="0" smtClean="0">
                <a:latin typeface="medium-content-serif-font"/>
                <a:cs typeface="Arial" pitchFamily="34" charset="0"/>
              </a:rPr>
              <a:t>, and perhaps </a:t>
            </a:r>
            <a:r>
              <a:rPr lang="en-US" sz="2800" b="1" dirty="0" smtClean="0">
                <a:solidFill>
                  <a:srgbClr val="FF0000"/>
                </a:solidFill>
                <a:latin typeface="medium-content-serif-font"/>
                <a:cs typeface="Arial" pitchFamily="34" charset="0"/>
              </a:rPr>
              <a:t>the final </a:t>
            </a:r>
            <a:r>
              <a:rPr lang="en-US" sz="2800" b="1" dirty="0" err="1" smtClean="0">
                <a:solidFill>
                  <a:srgbClr val="FF0000"/>
                </a:solidFill>
                <a:latin typeface="medium-content-serif-font"/>
                <a:cs typeface="Arial" pitchFamily="34" charset="0"/>
              </a:rPr>
              <a:t>convolutional</a:t>
            </a:r>
            <a:r>
              <a:rPr lang="en-US" sz="2800" b="1" dirty="0" smtClean="0">
                <a:solidFill>
                  <a:srgbClr val="FF0000"/>
                </a:solidFill>
                <a:latin typeface="medium-content-serif-font"/>
                <a:cs typeface="Arial" pitchFamily="34" charset="0"/>
              </a:rPr>
              <a:t> layer (if we have enough data) to be trainable, and then train the network on our data.</a:t>
            </a:r>
          </a:p>
          <a:p>
            <a:pPr lvl="0" eaLnBrk="0" fontAlgn="base" hangingPunct="0">
              <a:spcBef>
                <a:spcPct val="0"/>
              </a:spcBef>
              <a:spcAft>
                <a:spcPct val="0"/>
              </a:spcAft>
              <a:buFont typeface="Wingdings" pitchFamily="2" charset="2"/>
              <a:buChar char="ü"/>
            </a:pPr>
            <a:endParaRPr lang="en-US" sz="2800" b="1" dirty="0" smtClean="0">
              <a:latin typeface="medium-content-serif-font"/>
              <a:cs typeface="Arial" pitchFamily="34" charset="0"/>
            </a:endParaRPr>
          </a:p>
          <a:p>
            <a:pPr lvl="0" eaLnBrk="0" fontAlgn="base" hangingPunct="0">
              <a:spcBef>
                <a:spcPct val="0"/>
              </a:spcBef>
              <a:spcAft>
                <a:spcPct val="0"/>
              </a:spcAft>
              <a:buFont typeface="Wingdings" pitchFamily="2" charset="2"/>
              <a:buChar char="ü"/>
            </a:pPr>
            <a:endParaRPr lang="en-US" sz="1100" b="1" dirty="0" smtClean="0">
              <a:latin typeface="Arial" pitchFamily="34" charset="0"/>
              <a:cs typeface="Arial" pitchFamily="34" charset="0"/>
            </a:endParaRPr>
          </a:p>
          <a:p>
            <a:pPr lvl="0"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This procedure has the added benefits of requiring fewer data to train the model</a:t>
            </a:r>
            <a:endParaRPr lang="en-US" sz="3200" b="1"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6186309"/>
          </a:xfrm>
          <a:prstGeom prst="rect">
            <a:avLst/>
          </a:prstGeom>
        </p:spPr>
        <p:txBody>
          <a:bodyPr wrap="square">
            <a:spAutoFit/>
          </a:bodyPr>
          <a:lstStyle/>
          <a:p>
            <a:pPr>
              <a:buFont typeface="Wingdings" pitchFamily="2" charset="2"/>
              <a:buChar char="ü"/>
            </a:pPr>
            <a:r>
              <a:rPr lang="en-US" sz="4400" b="1" dirty="0" smtClean="0"/>
              <a:t>Unless you’re doing cutting edge research and trying to break the fundamental state-of-the-art, transfer learning should be the default method of practice. </a:t>
            </a:r>
          </a:p>
          <a:p>
            <a:pPr>
              <a:buFont typeface="Wingdings" pitchFamily="2" charset="2"/>
              <a:buChar char="ü"/>
            </a:pPr>
            <a:endParaRPr lang="en-US" sz="4400" b="1" dirty="0" smtClean="0"/>
          </a:p>
          <a:p>
            <a:pPr>
              <a:buFont typeface="Wingdings" pitchFamily="2" charset="2"/>
              <a:buChar char="ü"/>
            </a:pPr>
            <a:r>
              <a:rPr lang="en-US" sz="4400" b="1" dirty="0" smtClean="0"/>
              <a:t>Training networks from scratch on new data is challenging, time consuming</a:t>
            </a:r>
            <a:endParaRPr lang="en-US" sz="4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o.medium.com/max/1400/1*lG2SWdf1fEmkIvi6MPy9Ig.png"/>
          <p:cNvPicPr>
            <a:picLocks noChangeAspect="1" noChangeArrowheads="1"/>
          </p:cNvPicPr>
          <p:nvPr/>
        </p:nvPicPr>
        <p:blipFill>
          <a:blip r:embed="rId2" cstate="print"/>
          <a:srcRect/>
          <a:stretch>
            <a:fillRect/>
          </a:stretch>
        </p:blipFill>
        <p:spPr bwMode="auto">
          <a:xfrm>
            <a:off x="228600" y="0"/>
            <a:ext cx="8699839" cy="5943600"/>
          </a:xfrm>
          <a:prstGeom prst="rect">
            <a:avLst/>
          </a:prstGeom>
          <a:noFill/>
        </p:spPr>
      </p:pic>
      <p:sp>
        <p:nvSpPr>
          <p:cNvPr id="3" name="Rectangle 2"/>
          <p:cNvSpPr/>
          <p:nvPr/>
        </p:nvSpPr>
        <p:spPr>
          <a:xfrm>
            <a:off x="0" y="5934670"/>
            <a:ext cx="9144000" cy="954107"/>
          </a:xfrm>
          <a:prstGeom prst="rect">
            <a:avLst/>
          </a:prstGeom>
        </p:spPr>
        <p:txBody>
          <a:bodyPr wrap="square">
            <a:spAutoFit/>
          </a:bodyPr>
          <a:lstStyle/>
          <a:p>
            <a:pPr lvl="0"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This procedure has the added benefits of requiring fewer data to train the model</a:t>
            </a:r>
            <a:endParaRPr lang="en-US" sz="3200" b="1"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5954" name="Picture 2" descr="Image result for transfer learning"/>
          <p:cNvPicPr>
            <a:picLocks noChangeAspect="1" noChangeArrowheads="1"/>
          </p:cNvPicPr>
          <p:nvPr/>
        </p:nvPicPr>
        <p:blipFill>
          <a:blip r:embed="rId2" cstate="print">
            <a:lum bright="-31000"/>
          </a:blip>
          <a:srcRect/>
          <a:stretch>
            <a:fillRect/>
          </a:stretch>
        </p:blipFill>
        <p:spPr bwMode="auto">
          <a:xfrm>
            <a:off x="0" y="0"/>
            <a:ext cx="9054097" cy="6858000"/>
          </a:xfrm>
          <a:prstGeom prst="rect">
            <a:avLst/>
          </a:prstGeo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64226" name="Picture 2"/>
          <p:cNvPicPr>
            <a:picLocks noChangeAspect="1" noChangeArrowheads="1"/>
          </p:cNvPicPr>
          <p:nvPr/>
        </p:nvPicPr>
        <p:blipFill>
          <a:blip r:embed="rId2" cstate="print"/>
          <a:srcRect/>
          <a:stretch>
            <a:fillRect/>
          </a:stretch>
        </p:blipFill>
        <p:spPr bwMode="auto">
          <a:xfrm>
            <a:off x="161925" y="609600"/>
            <a:ext cx="8982075" cy="3962400"/>
          </a:xfrm>
          <a:prstGeom prst="rect">
            <a:avLst/>
          </a:prstGeom>
          <a:noFill/>
          <a:ln w="9525">
            <a:noFill/>
            <a:miter lim="800000"/>
            <a:headEnd/>
            <a:tailEnd/>
          </a:ln>
        </p:spPr>
      </p:pic>
      <p:sp>
        <p:nvSpPr>
          <p:cNvPr id="4" name="Rectangle 3"/>
          <p:cNvSpPr/>
          <p:nvPr/>
        </p:nvSpPr>
        <p:spPr>
          <a:xfrm>
            <a:off x="0" y="5288340"/>
            <a:ext cx="9144000" cy="1569660"/>
          </a:xfrm>
          <a:prstGeom prst="rect">
            <a:avLst/>
          </a:prstGeom>
        </p:spPr>
        <p:txBody>
          <a:bodyPr wrap="square">
            <a:spAutoFit/>
          </a:bodyPr>
          <a:lstStyle/>
          <a:p>
            <a:r>
              <a:rPr lang="en-US" sz="3200" b="1" dirty="0" smtClean="0"/>
              <a:t>Proceedings of the thirteenth international conference on artificial intelligence and statistics. 2010.</a:t>
            </a:r>
            <a:endParaRPr lang="en-US" sz="32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9378" name="Picture 2"/>
          <p:cNvPicPr>
            <a:picLocks noChangeAspect="1" noChangeArrowheads="1"/>
          </p:cNvPicPr>
          <p:nvPr/>
        </p:nvPicPr>
        <p:blipFill>
          <a:blip r:embed="rId2" cstate="print"/>
          <a:srcRect/>
          <a:stretch>
            <a:fillRect/>
          </a:stretch>
        </p:blipFill>
        <p:spPr bwMode="auto">
          <a:xfrm>
            <a:off x="0" y="0"/>
            <a:ext cx="3352800" cy="3771900"/>
          </a:xfrm>
          <a:prstGeom prst="rect">
            <a:avLst/>
          </a:prstGeom>
          <a:noFill/>
          <a:ln w="9525">
            <a:noFill/>
            <a:miter lim="800000"/>
            <a:headEnd/>
            <a:tailEnd/>
          </a:ln>
        </p:spPr>
      </p:pic>
      <p:pic>
        <p:nvPicPr>
          <p:cNvPr id="2149379" name="Picture 3"/>
          <p:cNvPicPr>
            <a:picLocks noChangeAspect="1" noChangeArrowheads="1"/>
          </p:cNvPicPr>
          <p:nvPr/>
        </p:nvPicPr>
        <p:blipFill>
          <a:blip r:embed="rId3" cstate="print"/>
          <a:srcRect/>
          <a:stretch>
            <a:fillRect/>
          </a:stretch>
        </p:blipFill>
        <p:spPr bwMode="auto">
          <a:xfrm>
            <a:off x="3505200" y="180975"/>
            <a:ext cx="1343025" cy="6677025"/>
          </a:xfrm>
          <a:prstGeom prst="rect">
            <a:avLst/>
          </a:prstGeom>
          <a:noFill/>
          <a:ln w="9525">
            <a:noFill/>
            <a:miter lim="800000"/>
            <a:headEnd/>
            <a:tailEnd/>
          </a:ln>
        </p:spPr>
      </p:pic>
      <p:pic>
        <p:nvPicPr>
          <p:cNvPr id="2149380" name="Picture 4"/>
          <p:cNvPicPr>
            <a:picLocks noChangeAspect="1" noChangeArrowheads="1"/>
          </p:cNvPicPr>
          <p:nvPr/>
        </p:nvPicPr>
        <p:blipFill>
          <a:blip r:embed="rId4" cstate="print"/>
          <a:srcRect/>
          <a:stretch>
            <a:fillRect/>
          </a:stretch>
        </p:blipFill>
        <p:spPr bwMode="auto">
          <a:xfrm>
            <a:off x="0" y="3762375"/>
            <a:ext cx="3267075" cy="3095625"/>
          </a:xfrm>
          <a:prstGeom prst="rect">
            <a:avLst/>
          </a:prstGeom>
          <a:noFill/>
          <a:ln w="9525">
            <a:noFill/>
            <a:miter lim="800000"/>
            <a:headEnd/>
            <a:tailEnd/>
          </a:ln>
        </p:spPr>
      </p:pic>
      <p:pic>
        <p:nvPicPr>
          <p:cNvPr id="2149382" name="Picture 6"/>
          <p:cNvPicPr>
            <a:picLocks noChangeAspect="1" noChangeArrowheads="1"/>
          </p:cNvPicPr>
          <p:nvPr/>
        </p:nvPicPr>
        <p:blipFill>
          <a:blip r:embed="rId5" cstate="print"/>
          <a:srcRect/>
          <a:stretch>
            <a:fillRect/>
          </a:stretch>
        </p:blipFill>
        <p:spPr bwMode="auto">
          <a:xfrm>
            <a:off x="5029200" y="3124201"/>
            <a:ext cx="1895475" cy="3733800"/>
          </a:xfrm>
          <a:prstGeom prst="rect">
            <a:avLst/>
          </a:prstGeom>
          <a:noFill/>
          <a:ln w="9525">
            <a:noFill/>
            <a:miter lim="800000"/>
            <a:headEnd/>
            <a:tailEnd/>
          </a:ln>
        </p:spPr>
      </p:pic>
      <p:pic>
        <p:nvPicPr>
          <p:cNvPr id="2149383" name="Picture 7"/>
          <p:cNvPicPr>
            <a:picLocks noChangeAspect="1" noChangeArrowheads="1"/>
          </p:cNvPicPr>
          <p:nvPr/>
        </p:nvPicPr>
        <p:blipFill>
          <a:blip r:embed="rId6" cstate="print"/>
          <a:srcRect/>
          <a:stretch>
            <a:fillRect/>
          </a:stretch>
        </p:blipFill>
        <p:spPr bwMode="auto">
          <a:xfrm>
            <a:off x="6924675" y="3124201"/>
            <a:ext cx="2219325" cy="3733800"/>
          </a:xfrm>
          <a:prstGeom prst="rect">
            <a:avLst/>
          </a:prstGeom>
          <a:noFill/>
          <a:ln w="9525">
            <a:noFill/>
            <a:miter lim="800000"/>
            <a:headEnd/>
            <a:tailEnd/>
          </a:ln>
        </p:spPr>
      </p:pic>
      <p:pic>
        <p:nvPicPr>
          <p:cNvPr id="2149384" name="Picture 8"/>
          <p:cNvPicPr>
            <a:picLocks noChangeAspect="1" noChangeArrowheads="1"/>
          </p:cNvPicPr>
          <p:nvPr/>
        </p:nvPicPr>
        <p:blipFill>
          <a:blip r:embed="rId7" cstate="print"/>
          <a:srcRect/>
          <a:stretch>
            <a:fillRect/>
          </a:stretch>
        </p:blipFill>
        <p:spPr bwMode="auto">
          <a:xfrm>
            <a:off x="5791200" y="228600"/>
            <a:ext cx="2615417" cy="2819400"/>
          </a:xfrm>
          <a:prstGeom prst="rect">
            <a:avLst/>
          </a:prstGeom>
          <a:noFill/>
          <a:ln w="9525">
            <a:noFill/>
            <a:miter lim="800000"/>
            <a:headEnd/>
            <a:tailEnd/>
          </a:ln>
        </p:spPr>
      </p:pic>
      <p:sp>
        <p:nvSpPr>
          <p:cNvPr id="9" name="TextBox 8"/>
          <p:cNvSpPr txBox="1"/>
          <p:nvPr/>
        </p:nvSpPr>
        <p:spPr>
          <a:xfrm>
            <a:off x="6553200" y="0"/>
            <a:ext cx="1828800" cy="461665"/>
          </a:xfrm>
          <a:prstGeom prst="rect">
            <a:avLst/>
          </a:prstGeom>
          <a:noFill/>
        </p:spPr>
        <p:txBody>
          <a:bodyPr wrap="square" rtlCol="0">
            <a:spAutoFit/>
          </a:bodyPr>
          <a:lstStyle/>
          <a:p>
            <a:r>
              <a:rPr lang="en-US" sz="2400" b="1" dirty="0" smtClean="0"/>
              <a:t>Occlusion</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9378"/>
                                        </p:tgtEl>
                                        <p:attrNameLst>
                                          <p:attrName>style.visibility</p:attrName>
                                        </p:attrNameLst>
                                      </p:cBhvr>
                                      <p:to>
                                        <p:strVal val="visible"/>
                                      </p:to>
                                    </p:set>
                                    <p:anim calcmode="lin" valueType="num">
                                      <p:cBhvr additive="base">
                                        <p:cTn id="7" dur="500" fill="hold"/>
                                        <p:tgtEl>
                                          <p:spTgt spid="2149378"/>
                                        </p:tgtEl>
                                        <p:attrNameLst>
                                          <p:attrName>ppt_x</p:attrName>
                                        </p:attrNameLst>
                                      </p:cBhvr>
                                      <p:tavLst>
                                        <p:tav tm="0">
                                          <p:val>
                                            <p:strVal val="#ppt_x"/>
                                          </p:val>
                                        </p:tav>
                                        <p:tav tm="100000">
                                          <p:val>
                                            <p:strVal val="#ppt_x"/>
                                          </p:val>
                                        </p:tav>
                                      </p:tavLst>
                                    </p:anim>
                                    <p:anim calcmode="lin" valueType="num">
                                      <p:cBhvr additive="base">
                                        <p:cTn id="8" dur="500" fill="hold"/>
                                        <p:tgtEl>
                                          <p:spTgt spid="2149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49379"/>
                                        </p:tgtEl>
                                        <p:attrNameLst>
                                          <p:attrName>style.visibility</p:attrName>
                                        </p:attrNameLst>
                                      </p:cBhvr>
                                      <p:to>
                                        <p:strVal val="visible"/>
                                      </p:to>
                                    </p:set>
                                    <p:anim calcmode="lin" valueType="num">
                                      <p:cBhvr additive="base">
                                        <p:cTn id="13" dur="500" fill="hold"/>
                                        <p:tgtEl>
                                          <p:spTgt spid="2149379"/>
                                        </p:tgtEl>
                                        <p:attrNameLst>
                                          <p:attrName>ppt_x</p:attrName>
                                        </p:attrNameLst>
                                      </p:cBhvr>
                                      <p:tavLst>
                                        <p:tav tm="0">
                                          <p:val>
                                            <p:strVal val="#ppt_x"/>
                                          </p:val>
                                        </p:tav>
                                        <p:tav tm="100000">
                                          <p:val>
                                            <p:strVal val="#ppt_x"/>
                                          </p:val>
                                        </p:tav>
                                      </p:tavLst>
                                    </p:anim>
                                    <p:anim calcmode="lin" valueType="num">
                                      <p:cBhvr additive="base">
                                        <p:cTn id="14" dur="500" fill="hold"/>
                                        <p:tgtEl>
                                          <p:spTgt spid="21493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49380"/>
                                        </p:tgtEl>
                                        <p:attrNameLst>
                                          <p:attrName>style.visibility</p:attrName>
                                        </p:attrNameLst>
                                      </p:cBhvr>
                                      <p:to>
                                        <p:strVal val="visible"/>
                                      </p:to>
                                    </p:set>
                                    <p:anim calcmode="lin" valueType="num">
                                      <p:cBhvr additive="base">
                                        <p:cTn id="19" dur="500" fill="hold"/>
                                        <p:tgtEl>
                                          <p:spTgt spid="2149380"/>
                                        </p:tgtEl>
                                        <p:attrNameLst>
                                          <p:attrName>ppt_x</p:attrName>
                                        </p:attrNameLst>
                                      </p:cBhvr>
                                      <p:tavLst>
                                        <p:tav tm="0">
                                          <p:val>
                                            <p:strVal val="#ppt_x"/>
                                          </p:val>
                                        </p:tav>
                                        <p:tav tm="100000">
                                          <p:val>
                                            <p:strVal val="#ppt_x"/>
                                          </p:val>
                                        </p:tav>
                                      </p:tavLst>
                                    </p:anim>
                                    <p:anim calcmode="lin" valueType="num">
                                      <p:cBhvr additive="base">
                                        <p:cTn id="20" dur="500" fill="hold"/>
                                        <p:tgtEl>
                                          <p:spTgt spid="214938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49382"/>
                                        </p:tgtEl>
                                        <p:attrNameLst>
                                          <p:attrName>style.visibility</p:attrName>
                                        </p:attrNameLst>
                                      </p:cBhvr>
                                      <p:to>
                                        <p:strVal val="visible"/>
                                      </p:to>
                                    </p:set>
                                    <p:anim calcmode="lin" valueType="num">
                                      <p:cBhvr additive="base">
                                        <p:cTn id="25" dur="500" fill="hold"/>
                                        <p:tgtEl>
                                          <p:spTgt spid="2149382"/>
                                        </p:tgtEl>
                                        <p:attrNameLst>
                                          <p:attrName>ppt_x</p:attrName>
                                        </p:attrNameLst>
                                      </p:cBhvr>
                                      <p:tavLst>
                                        <p:tav tm="0">
                                          <p:val>
                                            <p:strVal val="#ppt_x"/>
                                          </p:val>
                                        </p:tav>
                                        <p:tav tm="100000">
                                          <p:val>
                                            <p:strVal val="#ppt_x"/>
                                          </p:val>
                                        </p:tav>
                                      </p:tavLst>
                                    </p:anim>
                                    <p:anim calcmode="lin" valueType="num">
                                      <p:cBhvr additive="base">
                                        <p:cTn id="26" dur="500" fill="hold"/>
                                        <p:tgtEl>
                                          <p:spTgt spid="214938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49383"/>
                                        </p:tgtEl>
                                        <p:attrNameLst>
                                          <p:attrName>style.visibility</p:attrName>
                                        </p:attrNameLst>
                                      </p:cBhvr>
                                      <p:to>
                                        <p:strVal val="visible"/>
                                      </p:to>
                                    </p:set>
                                    <p:anim calcmode="lin" valueType="num">
                                      <p:cBhvr additive="base">
                                        <p:cTn id="31" dur="500" fill="hold"/>
                                        <p:tgtEl>
                                          <p:spTgt spid="2149383"/>
                                        </p:tgtEl>
                                        <p:attrNameLst>
                                          <p:attrName>ppt_x</p:attrName>
                                        </p:attrNameLst>
                                      </p:cBhvr>
                                      <p:tavLst>
                                        <p:tav tm="0">
                                          <p:val>
                                            <p:strVal val="#ppt_x"/>
                                          </p:val>
                                        </p:tav>
                                        <p:tav tm="100000">
                                          <p:val>
                                            <p:strVal val="#ppt_x"/>
                                          </p:val>
                                        </p:tav>
                                      </p:tavLst>
                                    </p:anim>
                                    <p:anim calcmode="lin" valueType="num">
                                      <p:cBhvr additive="base">
                                        <p:cTn id="32" dur="500" fill="hold"/>
                                        <p:tgtEl>
                                          <p:spTgt spid="21493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49384"/>
                                        </p:tgtEl>
                                        <p:attrNameLst>
                                          <p:attrName>style.visibility</p:attrName>
                                        </p:attrNameLst>
                                      </p:cBhvr>
                                      <p:to>
                                        <p:strVal val="visible"/>
                                      </p:to>
                                    </p:set>
                                    <p:anim calcmode="lin" valueType="num">
                                      <p:cBhvr additive="base">
                                        <p:cTn id="37" dur="500" fill="hold"/>
                                        <p:tgtEl>
                                          <p:spTgt spid="2149384"/>
                                        </p:tgtEl>
                                        <p:attrNameLst>
                                          <p:attrName>ppt_x</p:attrName>
                                        </p:attrNameLst>
                                      </p:cBhvr>
                                      <p:tavLst>
                                        <p:tav tm="0">
                                          <p:val>
                                            <p:strVal val="#ppt_x"/>
                                          </p:val>
                                        </p:tav>
                                        <p:tav tm="100000">
                                          <p:val>
                                            <p:strVal val="#ppt_x"/>
                                          </p:val>
                                        </p:tav>
                                      </p:tavLst>
                                    </p:anim>
                                    <p:anim calcmode="lin" valueType="num">
                                      <p:cBhvr additive="base">
                                        <p:cTn id="38" dur="500" fill="hold"/>
                                        <p:tgtEl>
                                          <p:spTgt spid="214938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602081"/>
          </a:xfrm>
          <a:prstGeom prst="rect">
            <a:avLst/>
          </a:prstGeom>
        </p:spPr>
        <p:txBody>
          <a:bodyPr wrap="square">
            <a:spAutoFit/>
          </a:bodyPr>
          <a:lstStyle/>
          <a:p>
            <a:r>
              <a:rPr lang="en-US" sz="3600" b="1" dirty="0" smtClean="0">
                <a:solidFill>
                  <a:srgbClr val="FF0000"/>
                </a:solidFill>
              </a:rPr>
              <a:t>Why shouldn’t you initialize the weights with zeroes or randomly (without knowing the distribution):</a:t>
            </a:r>
          </a:p>
          <a:p>
            <a:endParaRPr lang="en-US" sz="3600" b="1" dirty="0" smtClean="0"/>
          </a:p>
          <a:p>
            <a:r>
              <a:rPr lang="en-US" sz="3600" b="1" dirty="0" smtClean="0"/>
              <a:t>If the weights in a network start too small, then the signal shrinks as it passes through each layer until it’s too tiny to be useful.</a:t>
            </a:r>
          </a:p>
          <a:p>
            <a:endParaRPr lang="en-US" sz="3600" b="1" dirty="0" smtClean="0"/>
          </a:p>
          <a:p>
            <a:r>
              <a:rPr lang="en-US" sz="3600" b="1" dirty="0" smtClean="0"/>
              <a:t>If the weights in a network start too large, then the signal grows as it passes through each layer until it’s too massive to be useful.</a:t>
            </a:r>
          </a:p>
          <a:p>
            <a:endParaRPr lang="en-US" sz="2800" b="1" dirty="0" smtClean="0"/>
          </a:p>
          <a:p>
            <a:r>
              <a:rPr lang="en-US" sz="2800" b="1" dirty="0" smtClean="0"/>
              <a:t> </a:t>
            </a:r>
            <a:endParaRPr lang="en-US" dirty="0" smtClean="0"/>
          </a:p>
          <a:p>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247864"/>
          </a:xfrm>
          <a:prstGeom prst="rect">
            <a:avLst/>
          </a:prstGeom>
        </p:spPr>
        <p:txBody>
          <a:bodyPr wrap="square">
            <a:spAutoFit/>
          </a:bodyPr>
          <a:lstStyle/>
          <a:p>
            <a:r>
              <a:rPr lang="en-US" sz="4000" b="1" dirty="0" smtClean="0"/>
              <a:t>To prevent the gradients of the network’s activations from vanishing or exploding, we will stick to the following rules of thumb:</a:t>
            </a:r>
          </a:p>
          <a:p>
            <a:endParaRPr lang="en-US" sz="4000" b="1" dirty="0" smtClean="0"/>
          </a:p>
          <a:p>
            <a:pPr marL="742950" indent="-742950">
              <a:buAutoNum type="arabicPeriod"/>
            </a:pPr>
            <a:r>
              <a:rPr lang="en-US" sz="4000" b="1" dirty="0" smtClean="0"/>
              <a:t>The </a:t>
            </a:r>
            <a:r>
              <a:rPr lang="en-US" sz="4000" b="1" i="1" dirty="0" smtClean="0"/>
              <a:t>mean</a:t>
            </a:r>
            <a:r>
              <a:rPr lang="en-US" sz="4000" b="1" dirty="0" smtClean="0"/>
              <a:t> of the activations should be zero.</a:t>
            </a:r>
          </a:p>
          <a:p>
            <a:pPr marL="742950" indent="-742950">
              <a:buAutoNum type="arabicPeriod"/>
            </a:pPr>
            <a:endParaRPr lang="en-US" sz="4000" b="1" dirty="0" smtClean="0"/>
          </a:p>
          <a:p>
            <a:r>
              <a:rPr lang="en-US" sz="4000" b="1" dirty="0" smtClean="0"/>
              <a:t>2. The </a:t>
            </a:r>
            <a:r>
              <a:rPr lang="en-US" sz="4000" b="1" i="1" dirty="0" smtClean="0"/>
              <a:t>variance</a:t>
            </a:r>
            <a:r>
              <a:rPr lang="en-US" sz="4000" b="1" dirty="0" smtClean="0"/>
              <a:t> of the activations should stay the same across every layer</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6186309"/>
          </a:xfrm>
          <a:prstGeom prst="rect">
            <a:avLst/>
          </a:prstGeom>
        </p:spPr>
        <p:txBody>
          <a:bodyPr wrap="square">
            <a:spAutoFit/>
          </a:bodyPr>
          <a:lstStyle/>
          <a:p>
            <a:r>
              <a:rPr lang="en-US" sz="4400" b="1" dirty="0" smtClean="0"/>
              <a:t>Initialization techniques makes sure the weights are </a:t>
            </a:r>
            <a:r>
              <a:rPr lang="en-US" sz="4400" b="1" dirty="0" smtClean="0">
                <a:solidFill>
                  <a:srgbClr val="FF0000"/>
                </a:solidFill>
              </a:rPr>
              <a:t>‘just right’, </a:t>
            </a:r>
            <a:r>
              <a:rPr lang="en-US" sz="4400" b="1" dirty="0" smtClean="0"/>
              <a:t>keeping the signal in a reasonable range of values through many layers.</a:t>
            </a:r>
          </a:p>
          <a:p>
            <a:r>
              <a:rPr lang="en-US" sz="4400" b="1" dirty="0" smtClean="0"/>
              <a:t>two popular initialization schemes: </a:t>
            </a:r>
          </a:p>
          <a:p>
            <a:endParaRPr lang="en-US" sz="4400" b="1" dirty="0" smtClean="0"/>
          </a:p>
          <a:p>
            <a:pPr marL="742950" indent="-742950">
              <a:buAutoNum type="arabicPeriod"/>
            </a:pPr>
            <a:r>
              <a:rPr lang="en-US" sz="4400" b="1" dirty="0" smtClean="0">
                <a:solidFill>
                  <a:srgbClr val="FF0000"/>
                </a:solidFill>
              </a:rPr>
              <a:t>Xavier / </a:t>
            </a:r>
            <a:r>
              <a:rPr lang="en-US" sz="4400" b="1" dirty="0" err="1" smtClean="0">
                <a:solidFill>
                  <a:srgbClr val="FF0000"/>
                </a:solidFill>
              </a:rPr>
              <a:t>Glorot</a:t>
            </a:r>
            <a:r>
              <a:rPr lang="en-US" sz="4400" b="1" dirty="0" smtClean="0">
                <a:solidFill>
                  <a:srgbClr val="FF0000"/>
                </a:solidFill>
              </a:rPr>
              <a:t> </a:t>
            </a:r>
          </a:p>
          <a:p>
            <a:pPr marL="742950" indent="-742950">
              <a:buAutoNum type="arabicPeriod"/>
            </a:pPr>
            <a:endParaRPr lang="en-US" sz="4400" b="1" dirty="0" smtClean="0">
              <a:solidFill>
                <a:srgbClr val="FF0000"/>
              </a:solidFill>
            </a:endParaRPr>
          </a:p>
          <a:p>
            <a:pPr marL="742950" indent="-742950">
              <a:buAutoNum type="arabicPeriod"/>
            </a:pPr>
            <a:r>
              <a:rPr lang="en-US" sz="4400" b="1" dirty="0" smtClean="0">
                <a:solidFill>
                  <a:srgbClr val="FF0000"/>
                </a:solidFill>
              </a:rPr>
              <a:t>He [</a:t>
            </a:r>
            <a:r>
              <a:rPr lang="en-US" sz="4400" b="1" dirty="0" err="1" smtClean="0">
                <a:solidFill>
                  <a:srgbClr val="FF0000"/>
                </a:solidFill>
              </a:rPr>
              <a:t>kaiming</a:t>
            </a:r>
            <a:r>
              <a:rPr lang="en-US" sz="4400" b="1" dirty="0" smtClean="0">
                <a:solidFill>
                  <a:srgbClr val="FF0000"/>
                </a:solidFill>
              </a:rPr>
              <a:t> He et al]</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05570" name="Picture 2" descr="Image for post"/>
          <p:cNvPicPr>
            <a:picLocks noChangeAspect="1" noChangeArrowheads="1"/>
          </p:cNvPicPr>
          <p:nvPr/>
        </p:nvPicPr>
        <p:blipFill>
          <a:blip r:embed="rId2" cstate="print"/>
          <a:srcRect/>
          <a:stretch>
            <a:fillRect/>
          </a:stretch>
        </p:blipFill>
        <p:spPr bwMode="auto">
          <a:xfrm>
            <a:off x="0" y="685800"/>
            <a:ext cx="9144000" cy="1724025"/>
          </a:xfrm>
          <a:prstGeom prst="rect">
            <a:avLst/>
          </a:prstGeom>
          <a:noFill/>
        </p:spPr>
      </p:pic>
      <p:sp>
        <p:nvSpPr>
          <p:cNvPr id="3" name="Rectangle 2"/>
          <p:cNvSpPr/>
          <p:nvPr/>
        </p:nvSpPr>
        <p:spPr>
          <a:xfrm>
            <a:off x="0" y="2590800"/>
            <a:ext cx="8915400" cy="1754326"/>
          </a:xfrm>
          <a:prstGeom prst="rect">
            <a:avLst/>
          </a:prstGeom>
        </p:spPr>
        <p:txBody>
          <a:bodyPr wrap="square">
            <a:spAutoFit/>
          </a:bodyPr>
          <a:lstStyle/>
          <a:p>
            <a:r>
              <a:rPr lang="en-US" sz="3600" b="1" dirty="0" smtClean="0"/>
              <a:t>The initialization strategy for </a:t>
            </a:r>
            <a:r>
              <a:rPr lang="en-US" sz="3600" b="1" dirty="0" err="1" smtClean="0"/>
              <a:t>ReLU</a:t>
            </a:r>
            <a:r>
              <a:rPr lang="en-US" sz="3600" b="1" dirty="0" smtClean="0"/>
              <a:t> activation function and its variants is sometimes called </a:t>
            </a:r>
            <a:r>
              <a:rPr lang="en-US" sz="3600" b="1" dirty="0" smtClean="0">
                <a:solidFill>
                  <a:srgbClr val="FF0000"/>
                </a:solidFill>
              </a:rPr>
              <a:t>He initialization</a:t>
            </a:r>
            <a:r>
              <a:rPr lang="en-US" sz="3600" b="1" dirty="0" smtClean="0"/>
              <a:t>.</a:t>
            </a:r>
            <a:endParaRPr lang="en-US" sz="3600" b="1" dirty="0"/>
          </a:p>
        </p:txBody>
      </p:sp>
      <p:pic>
        <p:nvPicPr>
          <p:cNvPr id="10605571" name="Picture 3"/>
          <p:cNvPicPr>
            <a:picLocks noChangeAspect="1" noChangeArrowheads="1"/>
          </p:cNvPicPr>
          <p:nvPr/>
        </p:nvPicPr>
        <p:blipFill>
          <a:blip r:embed="rId3" cstate="print"/>
          <a:srcRect/>
          <a:stretch>
            <a:fillRect/>
          </a:stretch>
        </p:blipFill>
        <p:spPr bwMode="auto">
          <a:xfrm>
            <a:off x="304800" y="4724400"/>
            <a:ext cx="8543925" cy="1809750"/>
          </a:xfrm>
          <a:prstGeom prst="rect">
            <a:avLst/>
          </a:prstGeom>
          <a:noFill/>
          <a:ln w="9525">
            <a:noFill/>
            <a:miter lim="800000"/>
            <a:headEnd/>
            <a:tailEnd/>
          </a:ln>
        </p:spPr>
      </p:pic>
      <p:sp>
        <p:nvSpPr>
          <p:cNvPr id="6" name="Rectangle 5"/>
          <p:cNvSpPr/>
          <p:nvPr/>
        </p:nvSpPr>
        <p:spPr>
          <a:xfrm>
            <a:off x="228600" y="228600"/>
            <a:ext cx="3858236" cy="523220"/>
          </a:xfrm>
          <a:prstGeom prst="rect">
            <a:avLst/>
          </a:prstGeom>
        </p:spPr>
        <p:txBody>
          <a:bodyPr wrap="none">
            <a:spAutoFit/>
          </a:bodyPr>
          <a:lstStyle/>
          <a:p>
            <a:r>
              <a:rPr lang="en-US" sz="2800" dirty="0" smtClean="0"/>
              <a:t>Xavier </a:t>
            </a:r>
            <a:r>
              <a:rPr lang="en-US" sz="2800" dirty="0" err="1" smtClean="0"/>
              <a:t>Glorot</a:t>
            </a:r>
            <a:r>
              <a:rPr lang="en-US" sz="2800" dirty="0" smtClean="0"/>
              <a:t> and </a:t>
            </a:r>
            <a:r>
              <a:rPr lang="en-US" sz="2800" dirty="0" err="1" smtClean="0"/>
              <a:t>Bengio</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05570"/>
                                        </p:tgtEl>
                                        <p:attrNameLst>
                                          <p:attrName>style.visibility</p:attrName>
                                        </p:attrNameLst>
                                      </p:cBhvr>
                                      <p:to>
                                        <p:strVal val="visible"/>
                                      </p:to>
                                    </p:set>
                                    <p:anim calcmode="lin" valueType="num">
                                      <p:cBhvr additive="base">
                                        <p:cTn id="13" dur="500" fill="hold"/>
                                        <p:tgtEl>
                                          <p:spTgt spid="10605570"/>
                                        </p:tgtEl>
                                        <p:attrNameLst>
                                          <p:attrName>ppt_x</p:attrName>
                                        </p:attrNameLst>
                                      </p:cBhvr>
                                      <p:tavLst>
                                        <p:tav tm="0">
                                          <p:val>
                                            <p:strVal val="#ppt_x"/>
                                          </p:val>
                                        </p:tav>
                                        <p:tav tm="100000">
                                          <p:val>
                                            <p:strVal val="#ppt_x"/>
                                          </p:val>
                                        </p:tav>
                                      </p:tavLst>
                                    </p:anim>
                                    <p:anim calcmode="lin" valueType="num">
                                      <p:cBhvr additive="base">
                                        <p:cTn id="14" dur="500" fill="hold"/>
                                        <p:tgtEl>
                                          <p:spTgt spid="106055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605571"/>
                                        </p:tgtEl>
                                        <p:attrNameLst>
                                          <p:attrName>style.visibility</p:attrName>
                                        </p:attrNameLst>
                                      </p:cBhvr>
                                      <p:to>
                                        <p:strVal val="visible"/>
                                      </p:to>
                                    </p:set>
                                    <p:anim calcmode="lin" valueType="num">
                                      <p:cBhvr additive="base">
                                        <p:cTn id="25" dur="500" fill="hold"/>
                                        <p:tgtEl>
                                          <p:spTgt spid="10605571"/>
                                        </p:tgtEl>
                                        <p:attrNameLst>
                                          <p:attrName>ppt_x</p:attrName>
                                        </p:attrNameLst>
                                      </p:cBhvr>
                                      <p:tavLst>
                                        <p:tav tm="0">
                                          <p:val>
                                            <p:strVal val="#ppt_x"/>
                                          </p:val>
                                        </p:tav>
                                        <p:tav tm="100000">
                                          <p:val>
                                            <p:strVal val="#ppt_x"/>
                                          </p:val>
                                        </p:tav>
                                      </p:tavLst>
                                    </p:anim>
                                    <p:anim calcmode="lin" valueType="num">
                                      <p:cBhvr additive="base">
                                        <p:cTn id="26" dur="500" fill="hold"/>
                                        <p:tgtEl>
                                          <p:spTgt spid="106055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524000"/>
            <a:ext cx="6324600" cy="4154984"/>
          </a:xfrm>
          <a:prstGeom prst="rect">
            <a:avLst/>
          </a:prstGeom>
          <a:noFill/>
        </p:spPr>
        <p:txBody>
          <a:bodyPr wrap="square" rtlCol="0">
            <a:spAutoFit/>
          </a:bodyPr>
          <a:lstStyle/>
          <a:p>
            <a:r>
              <a:rPr lang="en-US" sz="8800" dirty="0" smtClean="0"/>
              <a:t>Some standard CNNs</a:t>
            </a:r>
            <a:endParaRPr lang="en-US" sz="8800"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308324"/>
          </a:xfrm>
          <a:prstGeom prst="rect">
            <a:avLst/>
          </a:prstGeom>
        </p:spPr>
        <p:txBody>
          <a:bodyPr wrap="square">
            <a:spAutoFit/>
          </a:bodyPr>
          <a:lstStyle/>
          <a:p>
            <a:r>
              <a:rPr lang="en-US" sz="2800" b="1" dirty="0" err="1" smtClean="0"/>
              <a:t>AlexNet</a:t>
            </a:r>
            <a:r>
              <a:rPr lang="en-US" sz="2800" b="1" dirty="0" smtClean="0"/>
              <a:t> (2012)</a:t>
            </a:r>
            <a:endParaRPr lang="en-US" sz="2800" dirty="0" smtClean="0"/>
          </a:p>
          <a:p>
            <a:r>
              <a:rPr lang="en-US" sz="3200" b="1" dirty="0" smtClean="0">
                <a:solidFill>
                  <a:srgbClr val="FF0000"/>
                </a:solidFill>
              </a:rPr>
              <a:t>5 </a:t>
            </a:r>
            <a:r>
              <a:rPr lang="en-US" sz="3200" b="1" dirty="0" err="1" smtClean="0">
                <a:solidFill>
                  <a:srgbClr val="FF0000"/>
                </a:solidFill>
              </a:rPr>
              <a:t>convolutional</a:t>
            </a:r>
            <a:r>
              <a:rPr lang="en-US" sz="3200" b="1" dirty="0" smtClean="0">
                <a:solidFill>
                  <a:srgbClr val="FF0000"/>
                </a:solidFill>
              </a:rPr>
              <a:t> layers followed by 3 FC layers</a:t>
            </a:r>
            <a:endParaRPr lang="en-US" sz="2400" b="1" dirty="0" smtClean="0">
              <a:solidFill>
                <a:srgbClr val="FF0000"/>
              </a:solidFill>
            </a:endParaRPr>
          </a:p>
          <a:p>
            <a:r>
              <a:rPr lang="en-US" sz="2400" dirty="0" smtClean="0"/>
              <a:t>1000 Category • 1.2M Training Images • 150K Test Images </a:t>
            </a:r>
          </a:p>
          <a:p>
            <a:endParaRPr lang="en-US" sz="2400" dirty="0" smtClean="0"/>
          </a:p>
          <a:p>
            <a:r>
              <a:rPr lang="en-US" dirty="0" smtClean="0"/>
              <a:t/>
            </a:r>
            <a:br>
              <a:rPr lang="en-US" dirty="0" smtClean="0"/>
            </a:br>
            <a:endParaRPr lang="en-US" dirty="0"/>
          </a:p>
        </p:txBody>
      </p:sp>
      <p:sp>
        <p:nvSpPr>
          <p:cNvPr id="5" name="Rectangle 4"/>
          <p:cNvSpPr/>
          <p:nvPr/>
        </p:nvSpPr>
        <p:spPr>
          <a:xfrm>
            <a:off x="2209800" y="0"/>
            <a:ext cx="6934200" cy="461665"/>
          </a:xfrm>
          <a:prstGeom prst="rect">
            <a:avLst/>
          </a:prstGeom>
        </p:spPr>
        <p:txBody>
          <a:bodyPr wrap="square">
            <a:spAutoFit/>
          </a:bodyPr>
          <a:lstStyle/>
          <a:p>
            <a:r>
              <a:rPr lang="en-US" sz="2400" dirty="0" smtClean="0"/>
              <a:t>[</a:t>
            </a:r>
            <a:r>
              <a:rPr lang="en-US" sz="1600" dirty="0" smtClean="0"/>
              <a:t>Alex </a:t>
            </a:r>
            <a:r>
              <a:rPr lang="en-US" sz="1600" dirty="0" err="1" smtClean="0"/>
              <a:t>Krizhevsky</a:t>
            </a:r>
            <a:r>
              <a:rPr lang="en-US" sz="1600" dirty="0" smtClean="0"/>
              <a:t>, NIPS (Neural Information processing System )2012] </a:t>
            </a:r>
            <a:r>
              <a:rPr lang="en-US" sz="1600" dirty="0" err="1" smtClean="0"/>
              <a:t>AlexNet</a:t>
            </a:r>
            <a:endParaRPr lang="en-US" sz="1600" dirty="0"/>
          </a:p>
        </p:txBody>
      </p:sp>
      <p:pic>
        <p:nvPicPr>
          <p:cNvPr id="9694209" name="Picture 1"/>
          <p:cNvPicPr>
            <a:picLocks noChangeAspect="1" noChangeArrowheads="1"/>
          </p:cNvPicPr>
          <p:nvPr/>
        </p:nvPicPr>
        <p:blipFill>
          <a:blip r:embed="rId3" cstate="print"/>
          <a:srcRect/>
          <a:stretch>
            <a:fillRect/>
          </a:stretch>
        </p:blipFill>
        <p:spPr bwMode="auto">
          <a:xfrm>
            <a:off x="0" y="2181225"/>
            <a:ext cx="9153525" cy="4676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7858" name="Picture 2" descr="AlexNet Resize and Crop Input"/>
          <p:cNvPicPr>
            <a:picLocks noChangeAspect="1" noChangeArrowheads="1"/>
          </p:cNvPicPr>
          <p:nvPr/>
        </p:nvPicPr>
        <p:blipFill>
          <a:blip r:embed="rId2" cstate="print"/>
          <a:srcRect/>
          <a:stretch>
            <a:fillRect/>
          </a:stretch>
        </p:blipFill>
        <p:spPr bwMode="auto">
          <a:xfrm>
            <a:off x="101695" y="3045333"/>
            <a:ext cx="8660382" cy="3584067"/>
          </a:xfrm>
          <a:prstGeom prst="rect">
            <a:avLst/>
          </a:prstGeom>
          <a:noFill/>
        </p:spPr>
      </p:pic>
      <p:sp>
        <p:nvSpPr>
          <p:cNvPr id="3" name="Rectangle 2"/>
          <p:cNvSpPr/>
          <p:nvPr/>
        </p:nvSpPr>
        <p:spPr>
          <a:xfrm>
            <a:off x="0" y="533400"/>
            <a:ext cx="9144000" cy="2062103"/>
          </a:xfrm>
          <a:prstGeom prst="rect">
            <a:avLst/>
          </a:prstGeom>
        </p:spPr>
        <p:txBody>
          <a:bodyPr wrap="square">
            <a:spAutoFit/>
          </a:bodyPr>
          <a:lstStyle/>
          <a:p>
            <a:r>
              <a:rPr lang="en-US" sz="3200" dirty="0" smtClean="0"/>
              <a:t>The input to </a:t>
            </a:r>
            <a:r>
              <a:rPr lang="en-US" sz="3200" dirty="0" err="1" smtClean="0"/>
              <a:t>AlexNet</a:t>
            </a:r>
            <a:r>
              <a:rPr lang="en-US" sz="3200" dirty="0" smtClean="0"/>
              <a:t> is an RGB image of size 256×256. </a:t>
            </a:r>
          </a:p>
          <a:p>
            <a:endParaRPr lang="en-US" sz="3200" dirty="0" smtClean="0"/>
          </a:p>
          <a:p>
            <a:r>
              <a:rPr lang="en-US" sz="3200" dirty="0" smtClean="0"/>
              <a:t>All images in the training set and all test images need to be of size 256×256.</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lexNet Data Augmentation Random Crops"/>
          <p:cNvPicPr>
            <a:picLocks noChangeAspect="1" noChangeArrowheads="1"/>
          </p:cNvPicPr>
          <p:nvPr/>
        </p:nvPicPr>
        <p:blipFill>
          <a:blip r:embed="rId2" cstate="print"/>
          <a:srcRect/>
          <a:stretch>
            <a:fillRect/>
          </a:stretch>
        </p:blipFill>
        <p:spPr bwMode="auto">
          <a:xfrm>
            <a:off x="304800" y="0"/>
            <a:ext cx="7696200" cy="4333554"/>
          </a:xfrm>
          <a:prstGeom prst="rect">
            <a:avLst/>
          </a:prstGeom>
          <a:noFill/>
        </p:spPr>
      </p:pic>
      <p:sp>
        <p:nvSpPr>
          <p:cNvPr id="3" name="Rectangle 2"/>
          <p:cNvSpPr/>
          <p:nvPr/>
        </p:nvSpPr>
        <p:spPr>
          <a:xfrm>
            <a:off x="0" y="4267200"/>
            <a:ext cx="9144000" cy="2739211"/>
          </a:xfrm>
          <a:prstGeom prst="rect">
            <a:avLst/>
          </a:prstGeom>
        </p:spPr>
        <p:txBody>
          <a:bodyPr wrap="square">
            <a:spAutoFit/>
          </a:bodyPr>
          <a:lstStyle/>
          <a:p>
            <a:r>
              <a:rPr lang="en-US" sz="2800" b="1" dirty="0" smtClean="0"/>
              <a:t>Random crops of size 227×227 were generated from inside the 256×256 images to feed the </a:t>
            </a:r>
            <a:r>
              <a:rPr lang="en-US" sz="2800" b="1" dirty="0" smtClean="0">
                <a:solidFill>
                  <a:srgbClr val="FF0000"/>
                </a:solidFill>
              </a:rPr>
              <a:t>first layer of </a:t>
            </a:r>
            <a:r>
              <a:rPr lang="en-US" sz="2800" b="1" dirty="0" err="1" smtClean="0">
                <a:solidFill>
                  <a:srgbClr val="FF0000"/>
                </a:solidFill>
              </a:rPr>
              <a:t>AlexNet</a:t>
            </a:r>
            <a:r>
              <a:rPr lang="en-US" sz="2800" b="1" dirty="0" smtClean="0"/>
              <a:t>. </a:t>
            </a:r>
          </a:p>
          <a:p>
            <a:endParaRPr lang="en-US" sz="2800" b="1" dirty="0" smtClean="0"/>
          </a:p>
          <a:p>
            <a:r>
              <a:rPr lang="en-US" sz="2800" b="1" dirty="0" smtClean="0"/>
              <a:t>Note that the paper mentions the network inputs to be 224×224, but that is a mistake and the numbers make sense with 227×227 instead</a:t>
            </a:r>
            <a:r>
              <a:rPr lang="en-US" sz="3200" b="1" dirty="0" smtClean="0"/>
              <a:t>.</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47800"/>
            <a:ext cx="9144000" cy="4401205"/>
          </a:xfrm>
          <a:prstGeom prst="rect">
            <a:avLst/>
          </a:prstGeom>
        </p:spPr>
        <p:txBody>
          <a:bodyPr wrap="square">
            <a:spAutoFit/>
          </a:bodyPr>
          <a:lstStyle/>
          <a:p>
            <a:r>
              <a:rPr lang="en-US" sz="4000" b="1" dirty="0" smtClean="0"/>
              <a:t>Since </a:t>
            </a:r>
            <a:r>
              <a:rPr lang="en-US" sz="4000" b="1" dirty="0" err="1" smtClean="0">
                <a:solidFill>
                  <a:srgbClr val="FF0000"/>
                </a:solidFill>
              </a:rPr>
              <a:t>AlexNet</a:t>
            </a:r>
            <a:r>
              <a:rPr lang="en-US" sz="4000" b="1" dirty="0" smtClean="0"/>
              <a:t>, [ 5 CNN + 3 FC ] the state-of-the-art CNN architecture is going deeper and deeper. </a:t>
            </a:r>
          </a:p>
          <a:p>
            <a:endParaRPr lang="en-US" sz="4000" b="1" dirty="0" smtClean="0"/>
          </a:p>
          <a:p>
            <a:r>
              <a:rPr lang="en-US" sz="4000" b="1" dirty="0" smtClean="0">
                <a:solidFill>
                  <a:srgbClr val="FF0000"/>
                </a:solidFill>
              </a:rPr>
              <a:t>VGG network </a:t>
            </a:r>
            <a:r>
              <a:rPr lang="en-US" sz="4000" b="1" dirty="0" smtClean="0"/>
              <a:t>, </a:t>
            </a:r>
            <a:r>
              <a:rPr lang="en-US" sz="4000" b="1" dirty="0" err="1" smtClean="0">
                <a:solidFill>
                  <a:srgbClr val="FF0000"/>
                </a:solidFill>
              </a:rPr>
              <a:t>GoogleNet</a:t>
            </a:r>
            <a:r>
              <a:rPr lang="en-US" sz="4000" b="1" dirty="0" smtClean="0"/>
              <a:t> (also codenamed </a:t>
            </a:r>
            <a:r>
              <a:rPr lang="en-US" sz="4000" b="1" dirty="0" smtClean="0">
                <a:solidFill>
                  <a:srgbClr val="FF0000"/>
                </a:solidFill>
              </a:rPr>
              <a:t>Inception_v1</a:t>
            </a:r>
            <a:r>
              <a:rPr lang="en-US" sz="4000" b="1" dirty="0" smtClean="0"/>
              <a:t>) had </a:t>
            </a:r>
            <a:r>
              <a:rPr lang="en-US" sz="4000" b="1" dirty="0" smtClean="0">
                <a:solidFill>
                  <a:srgbClr val="FF0000"/>
                </a:solidFill>
              </a:rPr>
              <a:t>18 and 22 </a:t>
            </a:r>
            <a:r>
              <a:rPr lang="en-US" sz="4000" b="1" dirty="0" smtClean="0"/>
              <a:t>layers respectively.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2658" name="Picture 2" descr="Image result for vgg net"/>
          <p:cNvPicPr>
            <a:picLocks noChangeAspect="1" noChangeArrowheads="1"/>
          </p:cNvPicPr>
          <p:nvPr/>
        </p:nvPicPr>
        <p:blipFill>
          <a:blip r:embed="rId2" cstate="print"/>
          <a:srcRect/>
          <a:stretch>
            <a:fillRect/>
          </a:stretch>
        </p:blipFill>
        <p:spPr bwMode="auto">
          <a:xfrm>
            <a:off x="0" y="1752600"/>
            <a:ext cx="9144000" cy="4495800"/>
          </a:xfrm>
          <a:prstGeom prst="rect">
            <a:avLst/>
          </a:prstGeom>
          <a:noFill/>
        </p:spPr>
      </p:pic>
      <p:sp>
        <p:nvSpPr>
          <p:cNvPr id="3" name="Rectangle 2"/>
          <p:cNvSpPr/>
          <p:nvPr/>
        </p:nvSpPr>
        <p:spPr>
          <a:xfrm>
            <a:off x="0" y="0"/>
            <a:ext cx="6542368" cy="1569660"/>
          </a:xfrm>
          <a:prstGeom prst="rect">
            <a:avLst/>
          </a:prstGeom>
        </p:spPr>
        <p:txBody>
          <a:bodyPr wrap="none">
            <a:spAutoFit/>
          </a:bodyPr>
          <a:lstStyle/>
          <a:p>
            <a:r>
              <a:rPr lang="en-US" sz="3200" b="1" dirty="0" err="1" smtClean="0"/>
              <a:t>VGGNet</a:t>
            </a:r>
            <a:r>
              <a:rPr lang="en-US" sz="3200" b="1" dirty="0" smtClean="0"/>
              <a:t> (2014)</a:t>
            </a:r>
            <a:r>
              <a:rPr lang="en-US" sz="3200" b="1" dirty="0" smtClean="0">
                <a:solidFill>
                  <a:prstClr val="black"/>
                </a:solidFill>
              </a:rPr>
              <a:t> architecture from </a:t>
            </a:r>
          </a:p>
          <a:p>
            <a:r>
              <a:rPr lang="en-US" sz="3200" b="1" dirty="0" smtClean="0">
                <a:solidFill>
                  <a:srgbClr val="FF0000"/>
                </a:solidFill>
              </a:rPr>
              <a:t>VGG(Visual Geometry Group) Oxford</a:t>
            </a:r>
            <a:r>
              <a:rPr lang="en-US" sz="3200" b="1" dirty="0" smtClean="0">
                <a:solidFill>
                  <a:prstClr val="black"/>
                </a:solidFill>
              </a:rPr>
              <a:t> </a:t>
            </a:r>
            <a:endParaRPr lang="en-US" sz="3200" dirty="0" smtClean="0"/>
          </a:p>
          <a:p>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22658"/>
                                        </p:tgtEl>
                                        <p:attrNameLst>
                                          <p:attrName>style.visibility</p:attrName>
                                        </p:attrNameLst>
                                      </p:cBhvr>
                                      <p:to>
                                        <p:strVal val="visible"/>
                                      </p:to>
                                    </p:set>
                                    <p:anim calcmode="lin" valueType="num">
                                      <p:cBhvr additive="base">
                                        <p:cTn id="13" dur="500" fill="hold"/>
                                        <p:tgtEl>
                                          <p:spTgt spid="4422658"/>
                                        </p:tgtEl>
                                        <p:attrNameLst>
                                          <p:attrName>ppt_x</p:attrName>
                                        </p:attrNameLst>
                                      </p:cBhvr>
                                      <p:tavLst>
                                        <p:tav tm="0">
                                          <p:val>
                                            <p:strVal val="#ppt_x"/>
                                          </p:val>
                                        </p:tav>
                                        <p:tav tm="100000">
                                          <p:val>
                                            <p:strVal val="#ppt_x"/>
                                          </p:val>
                                        </p:tav>
                                      </p:tavLst>
                                    </p:anim>
                                    <p:anim calcmode="lin" valueType="num">
                                      <p:cBhvr additive="base">
                                        <p:cTn id="14" dur="500" fill="hold"/>
                                        <p:tgtEl>
                                          <p:spTgt spid="4422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0488" y="0"/>
            <a:ext cx="8963025" cy="6857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0897" name="Picture 1"/>
          <p:cNvPicPr>
            <a:picLocks noChangeAspect="1" noChangeArrowheads="1"/>
          </p:cNvPicPr>
          <p:nvPr/>
        </p:nvPicPr>
        <p:blipFill>
          <a:blip r:embed="rId2" cstate="print"/>
          <a:srcRect/>
          <a:stretch>
            <a:fillRect/>
          </a:stretch>
        </p:blipFill>
        <p:spPr bwMode="auto">
          <a:xfrm>
            <a:off x="0" y="66675"/>
            <a:ext cx="9210675" cy="6791325"/>
          </a:xfrm>
          <a:prstGeom prst="rect">
            <a:avLst/>
          </a:prstGeom>
          <a:noFill/>
          <a:ln w="9525">
            <a:noFill/>
            <a:miter lim="800000"/>
            <a:headEnd/>
            <a:tailEnd/>
          </a:ln>
        </p:spPr>
      </p:pic>
      <p:sp>
        <p:nvSpPr>
          <p:cNvPr id="5" name="TextBox 4"/>
          <p:cNvSpPr txBox="1"/>
          <p:nvPr/>
        </p:nvSpPr>
        <p:spPr>
          <a:xfrm>
            <a:off x="5867400" y="304800"/>
            <a:ext cx="3276600" cy="646331"/>
          </a:xfrm>
          <a:prstGeom prst="rect">
            <a:avLst/>
          </a:prstGeom>
          <a:noFill/>
        </p:spPr>
        <p:txBody>
          <a:bodyPr wrap="square" rtlCol="0">
            <a:spAutoFit/>
          </a:bodyPr>
          <a:lstStyle/>
          <a:p>
            <a:r>
              <a:rPr lang="en-US" sz="3600" dirty="0" smtClean="0">
                <a:solidFill>
                  <a:srgbClr val="FF0000"/>
                </a:solidFill>
              </a:rPr>
              <a:t>VGG</a:t>
            </a:r>
            <a:endParaRPr lang="en-US" sz="3600" dirty="0">
              <a:solidFill>
                <a:srgbClr val="FF0000"/>
              </a:solidFill>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2658" name="Picture 2" descr="Image result for vgg net"/>
          <p:cNvPicPr>
            <a:picLocks noChangeAspect="1" noChangeArrowheads="1"/>
          </p:cNvPicPr>
          <p:nvPr/>
        </p:nvPicPr>
        <p:blipFill>
          <a:blip r:embed="rId2" cstate="print"/>
          <a:srcRect/>
          <a:stretch>
            <a:fillRect/>
          </a:stretch>
        </p:blipFill>
        <p:spPr bwMode="auto">
          <a:xfrm>
            <a:off x="0" y="990600"/>
            <a:ext cx="9144000" cy="2819400"/>
          </a:xfrm>
          <a:prstGeom prst="rect">
            <a:avLst/>
          </a:prstGeom>
          <a:noFill/>
        </p:spPr>
      </p:pic>
      <p:sp>
        <p:nvSpPr>
          <p:cNvPr id="3" name="Rectangle 2"/>
          <p:cNvSpPr/>
          <p:nvPr/>
        </p:nvSpPr>
        <p:spPr>
          <a:xfrm>
            <a:off x="0" y="0"/>
            <a:ext cx="6470618" cy="1569660"/>
          </a:xfrm>
          <a:prstGeom prst="rect">
            <a:avLst/>
          </a:prstGeom>
        </p:spPr>
        <p:txBody>
          <a:bodyPr wrap="none">
            <a:spAutoFit/>
          </a:bodyPr>
          <a:lstStyle/>
          <a:p>
            <a:r>
              <a:rPr lang="en-US" sz="3200" b="1" dirty="0" err="1" smtClean="0"/>
              <a:t>VGGNet</a:t>
            </a:r>
            <a:r>
              <a:rPr lang="en-US" sz="3200" b="1" dirty="0" smtClean="0"/>
              <a:t> (2014)</a:t>
            </a:r>
            <a:r>
              <a:rPr lang="en-US" sz="3200" b="1" dirty="0" smtClean="0">
                <a:solidFill>
                  <a:prstClr val="black"/>
                </a:solidFill>
              </a:rPr>
              <a:t> architecture from </a:t>
            </a:r>
          </a:p>
          <a:p>
            <a:r>
              <a:rPr lang="en-US" sz="3200" b="1" dirty="0" smtClean="0">
                <a:solidFill>
                  <a:srgbClr val="FF0000"/>
                </a:solidFill>
              </a:rPr>
              <a:t>VGG(Visual geometry Group) Oxford</a:t>
            </a:r>
            <a:r>
              <a:rPr lang="en-US" sz="3200" b="1" dirty="0" smtClean="0">
                <a:solidFill>
                  <a:prstClr val="black"/>
                </a:solidFill>
              </a:rPr>
              <a:t> </a:t>
            </a:r>
            <a:endParaRPr lang="en-US" sz="3200" dirty="0" smtClean="0"/>
          </a:p>
          <a:p>
            <a:endParaRPr lang="en-US" sz="3200" b="1" dirty="0"/>
          </a:p>
        </p:txBody>
      </p:sp>
      <p:sp>
        <p:nvSpPr>
          <p:cNvPr id="4" name="Rectangle 3"/>
          <p:cNvSpPr/>
          <p:nvPr/>
        </p:nvSpPr>
        <p:spPr>
          <a:xfrm>
            <a:off x="0" y="3886200"/>
            <a:ext cx="9144000" cy="2462213"/>
          </a:xfrm>
          <a:prstGeom prst="rect">
            <a:avLst/>
          </a:prstGeom>
        </p:spPr>
        <p:txBody>
          <a:bodyPr wrap="square">
            <a:spAutoFit/>
          </a:bodyPr>
          <a:lstStyle/>
          <a:p>
            <a:r>
              <a:rPr lang="en-US" sz="3200" b="1" dirty="0" smtClean="0"/>
              <a:t>VGG Net strictly used </a:t>
            </a:r>
            <a:r>
              <a:rPr lang="en-US" sz="3600" b="1" dirty="0" smtClean="0">
                <a:solidFill>
                  <a:srgbClr val="FF0000"/>
                </a:solidFill>
              </a:rPr>
              <a:t>3x3 filters </a:t>
            </a:r>
            <a:r>
              <a:rPr lang="en-US" sz="3200" b="1" dirty="0" smtClean="0"/>
              <a:t>with </a:t>
            </a:r>
            <a:r>
              <a:rPr lang="en-US" sz="3600" b="1" dirty="0" smtClean="0">
                <a:solidFill>
                  <a:srgbClr val="FF0000"/>
                </a:solidFill>
              </a:rPr>
              <a:t>stride and pad of 1</a:t>
            </a:r>
            <a:r>
              <a:rPr lang="en-US" sz="2400" b="1" dirty="0" smtClean="0"/>
              <a:t>, </a:t>
            </a:r>
            <a:r>
              <a:rPr lang="en-US" sz="3200" b="1" dirty="0" smtClean="0"/>
              <a:t>along with </a:t>
            </a:r>
            <a:r>
              <a:rPr lang="en-US" sz="3200" b="1" dirty="0" smtClean="0">
                <a:solidFill>
                  <a:srgbClr val="FF0000"/>
                </a:solidFill>
              </a:rPr>
              <a:t>2x2 </a:t>
            </a:r>
            <a:r>
              <a:rPr lang="en-US" sz="3200" b="1" dirty="0" err="1" smtClean="0">
                <a:solidFill>
                  <a:srgbClr val="FF0000"/>
                </a:solidFill>
              </a:rPr>
              <a:t>maxpooling</a:t>
            </a:r>
            <a:r>
              <a:rPr lang="en-US" sz="3200" b="1" dirty="0" smtClean="0">
                <a:solidFill>
                  <a:srgbClr val="FF0000"/>
                </a:solidFill>
              </a:rPr>
              <a:t> layers with stride 2- </a:t>
            </a:r>
            <a:r>
              <a:rPr lang="en-US" sz="5400" b="1" dirty="0" smtClean="0">
                <a:solidFill>
                  <a:srgbClr val="FF0000"/>
                </a:solidFill>
              </a:rPr>
              <a:t>uniform architecture</a:t>
            </a:r>
            <a:endParaRPr lang="en-US" sz="2400" b="1" dirty="0" smtClean="0"/>
          </a:p>
          <a:p>
            <a:endParaRPr 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22658"/>
                                        </p:tgtEl>
                                        <p:attrNameLst>
                                          <p:attrName>style.visibility</p:attrName>
                                        </p:attrNameLst>
                                      </p:cBhvr>
                                      <p:to>
                                        <p:strVal val="visible"/>
                                      </p:to>
                                    </p:set>
                                    <p:anim calcmode="lin" valueType="num">
                                      <p:cBhvr additive="base">
                                        <p:cTn id="13" dur="500" fill="hold"/>
                                        <p:tgtEl>
                                          <p:spTgt spid="4422658"/>
                                        </p:tgtEl>
                                        <p:attrNameLst>
                                          <p:attrName>ppt_x</p:attrName>
                                        </p:attrNameLst>
                                      </p:cBhvr>
                                      <p:tavLst>
                                        <p:tav tm="0">
                                          <p:val>
                                            <p:strVal val="#ppt_x"/>
                                          </p:val>
                                        </p:tav>
                                        <p:tav tm="100000">
                                          <p:val>
                                            <p:strVal val="#ppt_x"/>
                                          </p:val>
                                        </p:tav>
                                      </p:tavLst>
                                    </p:anim>
                                    <p:anim calcmode="lin" valueType="num">
                                      <p:cBhvr additive="base">
                                        <p:cTn id="14" dur="500" fill="hold"/>
                                        <p:tgtEl>
                                          <p:spTgt spid="44226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678751"/>
          </a:xfrm>
          <a:prstGeom prst="rect">
            <a:avLst/>
          </a:prstGeom>
        </p:spPr>
        <p:txBody>
          <a:bodyPr wrap="square">
            <a:spAutoFit/>
          </a:bodyPr>
          <a:lstStyle/>
          <a:p>
            <a:r>
              <a:rPr lang="en-US" sz="4000" b="1" dirty="0" smtClean="0">
                <a:solidFill>
                  <a:srgbClr val="FF0000"/>
                </a:solidFill>
              </a:rPr>
              <a:t>Deep Residual Networks </a:t>
            </a:r>
            <a:r>
              <a:rPr lang="en-US" sz="4000" b="1" dirty="0" smtClean="0"/>
              <a:t>took the deep learning world by storm when Microsoft Research released </a:t>
            </a:r>
            <a:r>
              <a:rPr lang="en-US" sz="4000" b="1" dirty="0" smtClean="0">
                <a:hlinkClick r:id="rId2"/>
              </a:rPr>
              <a:t>Deep Residual Learning for Image Recognition</a:t>
            </a:r>
            <a:r>
              <a:rPr lang="en-US" sz="4000" b="1" dirty="0" smtClean="0"/>
              <a:t>. </a:t>
            </a:r>
          </a:p>
          <a:p>
            <a:endParaRPr lang="en-US" sz="4000" b="1" dirty="0" smtClean="0"/>
          </a:p>
          <a:p>
            <a:r>
              <a:rPr lang="en-US" sz="4000" b="1" dirty="0" smtClean="0"/>
              <a:t>DRNs led to 1st-place winning entries in all five main tracks of the </a:t>
            </a:r>
            <a:r>
              <a:rPr lang="en-US" sz="4000" b="1" dirty="0" err="1" smtClean="0"/>
              <a:t>ImageNet</a:t>
            </a:r>
            <a:r>
              <a:rPr lang="en-US" sz="4000" b="1" dirty="0" smtClean="0"/>
              <a:t> and COCO 2015 competitions, which covered </a:t>
            </a:r>
            <a:r>
              <a:rPr lang="en-US" sz="4000" b="1" dirty="0" smtClean="0">
                <a:solidFill>
                  <a:srgbClr val="FF0000"/>
                </a:solidFill>
              </a:rPr>
              <a:t>image classification, object detection</a:t>
            </a:r>
            <a:r>
              <a:rPr lang="en-US" sz="4000" b="1" dirty="0" smtClean="0"/>
              <a:t>, and </a:t>
            </a:r>
            <a:r>
              <a:rPr lang="en-US" sz="4000" b="1" dirty="0" smtClean="0">
                <a:solidFill>
                  <a:srgbClr val="FF0000"/>
                </a:solidFill>
              </a:rPr>
              <a:t>semantic segmentation</a:t>
            </a:r>
            <a:r>
              <a:rPr lang="en-US" sz="4000" b="1" dirty="0" smtClean="0"/>
              <a:t>.</a:t>
            </a:r>
          </a:p>
          <a:p>
            <a:endParaRPr lang="en-US" sz="24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1122" name="Picture 2"/>
          <p:cNvPicPr>
            <a:picLocks noChangeAspect="1" noChangeArrowheads="1"/>
          </p:cNvPicPr>
          <p:nvPr/>
        </p:nvPicPr>
        <p:blipFill>
          <a:blip r:embed="rId2" cstate="print"/>
          <a:srcRect/>
          <a:stretch>
            <a:fillRect/>
          </a:stretch>
        </p:blipFill>
        <p:spPr bwMode="auto">
          <a:xfrm>
            <a:off x="76200" y="0"/>
            <a:ext cx="89916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01862"/>
          </a:xfrm>
          <a:prstGeom prst="rect">
            <a:avLst/>
          </a:prstGeom>
        </p:spPr>
        <p:txBody>
          <a:bodyPr wrap="square">
            <a:spAutoFit/>
          </a:bodyPr>
          <a:lstStyle/>
          <a:p>
            <a:r>
              <a:rPr lang="en-US" sz="4400" b="1" dirty="0" smtClean="0">
                <a:solidFill>
                  <a:srgbClr val="FF0000"/>
                </a:solidFill>
              </a:rPr>
              <a:t>What is Semantic Segmentation?</a:t>
            </a:r>
          </a:p>
          <a:p>
            <a:r>
              <a:rPr lang="en-US" sz="4400" dirty="0" smtClean="0"/>
              <a:t/>
            </a:r>
            <a:br>
              <a:rPr lang="en-US" sz="4400" dirty="0" smtClean="0"/>
            </a:br>
            <a:r>
              <a:rPr lang="en-US" sz="4400" dirty="0" smtClean="0"/>
              <a:t>- </a:t>
            </a:r>
            <a:r>
              <a:rPr lang="en-US" sz="4400" b="1" i="1" dirty="0" smtClean="0"/>
              <a:t>It is the task of assigning a </a:t>
            </a:r>
            <a:r>
              <a:rPr lang="en-US" sz="4400" b="1" i="1" dirty="0" smtClean="0">
                <a:solidFill>
                  <a:srgbClr val="FF0000"/>
                </a:solidFill>
              </a:rPr>
              <a:t>unique label (or category) to every single pixel </a:t>
            </a:r>
            <a:r>
              <a:rPr lang="en-US" sz="4400" b="1" i="1" dirty="0" smtClean="0"/>
              <a:t>in the image</a:t>
            </a:r>
          </a:p>
          <a:p>
            <a:endParaRPr lang="en-US" sz="4400" b="1" i="1" dirty="0" smtClean="0"/>
          </a:p>
          <a:p>
            <a:r>
              <a:rPr lang="en-US" sz="4000" b="1" i="1" dirty="0" smtClean="0"/>
              <a:t>Applications for semantic segmentation:</a:t>
            </a:r>
          </a:p>
          <a:p>
            <a:pPr>
              <a:buFontTx/>
              <a:buChar char="-"/>
            </a:pPr>
            <a:r>
              <a:rPr lang="en-US" sz="4400" b="1" i="1" dirty="0" smtClean="0">
                <a:solidFill>
                  <a:srgbClr val="FF0000"/>
                </a:solidFill>
              </a:rPr>
              <a:t>Autonomous driving</a:t>
            </a:r>
          </a:p>
          <a:p>
            <a:pPr>
              <a:buFontTx/>
              <a:buChar char="-"/>
            </a:pPr>
            <a:r>
              <a:rPr lang="en-US" sz="4400" b="1" i="1" dirty="0" smtClean="0">
                <a:solidFill>
                  <a:srgbClr val="FF0000"/>
                </a:solidFill>
              </a:rPr>
              <a:t>Robotic vision and understanding </a:t>
            </a:r>
            <a:br>
              <a:rPr lang="en-US" sz="4400" b="1" i="1" dirty="0" smtClean="0">
                <a:solidFill>
                  <a:srgbClr val="FF0000"/>
                </a:solidFill>
              </a:rPr>
            </a:br>
            <a:r>
              <a:rPr lang="en-US" sz="4400" b="1" i="1" dirty="0" smtClean="0">
                <a:solidFill>
                  <a:srgbClr val="FF0000"/>
                </a:solidFill>
              </a:rPr>
              <a:t>- Medical imaging analysis</a:t>
            </a:r>
            <a:endParaRPr lang="en-US" sz="4400" b="1" i="1" dirty="0">
              <a:solidFill>
                <a:srgbClr val="FF0000"/>
              </a:solidFill>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6449" name="Pictur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mantic_instance-2"/>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94305"/>
          </a:xfrm>
          <a:prstGeom prst="rect">
            <a:avLst/>
          </a:prstGeom>
        </p:spPr>
        <p:txBody>
          <a:bodyPr wrap="square">
            <a:spAutoFit/>
          </a:bodyPr>
          <a:lstStyle/>
          <a:p>
            <a:pPr>
              <a:buFont typeface="Wingdings" pitchFamily="2" charset="2"/>
              <a:buChar char="ü"/>
            </a:pPr>
            <a:r>
              <a:rPr lang="en-US" sz="3200" b="1" dirty="0" smtClean="0"/>
              <a:t>Semantic Segmentation is process of assigning a label to every pixel in the image  -- in stark contrast to classification, where a single label is assigned to the entire picture. </a:t>
            </a:r>
            <a:r>
              <a:rPr lang="en-US" sz="3200" b="1" dirty="0" smtClean="0">
                <a:solidFill>
                  <a:srgbClr val="FF0000"/>
                </a:solidFill>
              </a:rPr>
              <a:t>Semantic segmentation treats multiple objects of the same class as a single entity</a:t>
            </a:r>
            <a:r>
              <a:rPr lang="en-US" sz="3200" b="1" dirty="0" smtClean="0"/>
              <a:t>. </a:t>
            </a:r>
          </a:p>
          <a:p>
            <a:pPr>
              <a:buFont typeface="Wingdings" pitchFamily="2" charset="2"/>
              <a:buChar char="ü"/>
            </a:pPr>
            <a:endParaRPr lang="en-US" sz="3200" b="1" dirty="0" smtClean="0"/>
          </a:p>
          <a:p>
            <a:pPr>
              <a:buFont typeface="Wingdings" pitchFamily="2" charset="2"/>
              <a:buChar char="ü"/>
            </a:pPr>
            <a:r>
              <a:rPr lang="en-US" sz="3200" b="1" dirty="0" smtClean="0">
                <a:solidFill>
                  <a:srgbClr val="FF0000"/>
                </a:solidFill>
              </a:rPr>
              <a:t>Instance segmentation treats multiple objects of the same class as distinct individual objects (or instances). </a:t>
            </a:r>
            <a:r>
              <a:rPr lang="en-US" sz="3200" b="1" dirty="0" smtClean="0"/>
              <a:t>Typically, instance segmentation is harder than semantic segmentation.</a:t>
            </a:r>
          </a:p>
          <a:p>
            <a:pPr>
              <a:buFont typeface="Wingdings" pitchFamily="2" charset="2"/>
              <a:buChar char="ü"/>
            </a:pPr>
            <a:endParaRPr lang="en-US" sz="2800" b="1" dirty="0" smtClean="0"/>
          </a:p>
          <a:p>
            <a:pPr>
              <a:buFont typeface="Wingdings" pitchFamily="2" charset="2"/>
              <a:buChar char="ü"/>
            </a:pPr>
            <a:r>
              <a:rPr lang="en-US" sz="2800" b="1" dirty="0" smtClean="0"/>
              <a:t> Instance segmentation can be very useful in applications that are used to count the number of objects, such as counting the amount of foot traffic in a mall.</a:t>
            </a:r>
          </a:p>
          <a:p>
            <a:pPr>
              <a:buFont typeface="Wingdings" pitchFamily="2" charset="2"/>
              <a:buChar char="ü"/>
            </a:pP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9874" name="Picture 2"/>
          <p:cNvPicPr>
            <a:picLocks noChangeAspect="1" noChangeArrowheads="1"/>
          </p:cNvPicPr>
          <p:nvPr/>
        </p:nvPicPr>
        <p:blipFill>
          <a:blip r:embed="rId2" cstate="print">
            <a:lum bright="-12000"/>
          </a:blip>
          <a:srcRect/>
          <a:stretch>
            <a:fillRect/>
          </a:stretch>
        </p:blipFill>
        <p:spPr bwMode="auto">
          <a:xfrm>
            <a:off x="42863" y="0"/>
            <a:ext cx="905827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294305"/>
          </a:xfrm>
          <a:prstGeom prst="rect">
            <a:avLst/>
          </a:prstGeom>
        </p:spPr>
        <p:txBody>
          <a:bodyPr wrap="square">
            <a:spAutoFit/>
          </a:bodyPr>
          <a:lstStyle/>
          <a:p>
            <a:pPr>
              <a:buFont typeface="Wingdings" pitchFamily="2" charset="2"/>
              <a:buChar char="ü"/>
            </a:pPr>
            <a:r>
              <a:rPr lang="en-US" sz="3200" b="1" dirty="0" smtClean="0"/>
              <a:t>Deep networks are hard to train because of the notorious </a:t>
            </a:r>
            <a:r>
              <a:rPr lang="en-US" sz="3200" b="1" dirty="0" smtClean="0">
                <a:solidFill>
                  <a:srgbClr val="FF0000"/>
                </a:solidFill>
              </a:rPr>
              <a:t>vanishing gradient problem </a:t>
            </a:r>
            <a:r>
              <a:rPr lang="en-US" sz="3200" b="1" dirty="0" smtClean="0"/>
              <a:t>— as the gradient is back-propagated to earlier layers, repeated multiplication may make the gradient infinitively small. </a:t>
            </a:r>
          </a:p>
          <a:p>
            <a:pPr>
              <a:buFont typeface="Wingdings" pitchFamily="2" charset="2"/>
              <a:buChar char="ü"/>
            </a:pPr>
            <a:endParaRPr lang="en-US" sz="3200" b="1" dirty="0" smtClean="0"/>
          </a:p>
          <a:p>
            <a:pPr>
              <a:buFont typeface="Wingdings" pitchFamily="2" charset="2"/>
              <a:buChar char="ü"/>
            </a:pPr>
            <a:r>
              <a:rPr lang="en-US" sz="3200" b="1" dirty="0" smtClean="0"/>
              <a:t>As a result, as the network goes deeper, its performance gets saturated or even starts degrading rapidly.</a:t>
            </a:r>
            <a:r>
              <a:rPr lang="en-US" sz="4000" b="1" dirty="0" smtClean="0">
                <a:solidFill>
                  <a:srgbClr val="FF0000"/>
                </a:solidFill>
              </a:rPr>
              <a:t> </a:t>
            </a:r>
          </a:p>
          <a:p>
            <a:pPr>
              <a:buFont typeface="Wingdings" pitchFamily="2" charset="2"/>
              <a:buChar char="ü"/>
            </a:pPr>
            <a:endParaRPr lang="en-US" sz="4000" b="1" dirty="0" smtClean="0">
              <a:solidFill>
                <a:srgbClr val="FF0000"/>
              </a:solidFill>
            </a:endParaRPr>
          </a:p>
          <a:p>
            <a:pPr>
              <a:buFont typeface="Wingdings" pitchFamily="2" charset="2"/>
              <a:buChar char="ü"/>
            </a:pPr>
            <a:r>
              <a:rPr lang="en-US" sz="4000" b="1" dirty="0" err="1" smtClean="0">
                <a:solidFill>
                  <a:srgbClr val="FF0000"/>
                </a:solidFill>
              </a:rPr>
              <a:t>ResNets</a:t>
            </a:r>
            <a:r>
              <a:rPr lang="en-US" sz="3200" b="1" dirty="0" smtClean="0">
                <a:solidFill>
                  <a:srgbClr val="FF0000"/>
                </a:solidFill>
              </a:rPr>
              <a:t> </a:t>
            </a:r>
            <a:r>
              <a:rPr lang="en-US" sz="3200" b="1" dirty="0" smtClean="0"/>
              <a:t>do not suffer from this problem, have made it possible to train networks with more than 100 layers, even reaching 1000 layers.</a:t>
            </a:r>
          </a:p>
          <a:p>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47800"/>
            <a:ext cx="9144000" cy="3477875"/>
          </a:xfrm>
          <a:prstGeom prst="rect">
            <a:avLst/>
          </a:prstGeom>
        </p:spPr>
        <p:txBody>
          <a:bodyPr wrap="square">
            <a:spAutoFit/>
          </a:bodyPr>
          <a:lstStyle/>
          <a:p>
            <a:r>
              <a:rPr lang="en-US" sz="4400" b="1" dirty="0" err="1" smtClean="0"/>
              <a:t>Convolutional</a:t>
            </a:r>
            <a:r>
              <a:rPr lang="en-US" sz="4400" b="1" dirty="0" smtClean="0"/>
              <a:t> Neural Network (CNN) is a well-known deep learning architecture inspired by the natural visual perception mechanism of the living creatures. </a:t>
            </a:r>
          </a:p>
        </p:txBody>
      </p:sp>
      <p:sp>
        <p:nvSpPr>
          <p:cNvPr id="3" name="Rectangle 2"/>
          <p:cNvSpPr/>
          <p:nvPr/>
        </p:nvSpPr>
        <p:spPr>
          <a:xfrm>
            <a:off x="0" y="6488668"/>
            <a:ext cx="3681905" cy="369332"/>
          </a:xfrm>
          <a:prstGeom prst="rect">
            <a:avLst/>
          </a:prstGeom>
        </p:spPr>
        <p:txBody>
          <a:bodyPr wrap="none">
            <a:spAutoFit/>
          </a:bodyPr>
          <a:lstStyle/>
          <a:p>
            <a:r>
              <a:rPr lang="en-US" dirty="0" smtClean="0"/>
              <a:t>https://arxiv.org/pdf/1512.07108.pdf</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8382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Historical Context and Motivation</a:t>
            </a:r>
          </a:p>
          <a:p>
            <a:pPr algn="ctr">
              <a:spcBef>
                <a:spcPct val="0"/>
              </a:spcBef>
              <a:defRPr/>
            </a:pPr>
            <a:endParaRPr lang="en-US" sz="4400" b="1" dirty="0" smtClean="0"/>
          </a:p>
          <a:p>
            <a:pPr algn="just">
              <a:spcBef>
                <a:spcPct val="0"/>
              </a:spcBef>
              <a:defRPr/>
            </a:pPr>
            <a:r>
              <a:rPr lang="en-US" sz="4000" b="1" dirty="0" smtClean="0"/>
              <a:t>CNNs were developed in </a:t>
            </a:r>
            <a:r>
              <a:rPr lang="en-US" sz="4000" b="1" dirty="0" smtClean="0">
                <a:solidFill>
                  <a:srgbClr val="FF0000"/>
                </a:solidFill>
              </a:rPr>
              <a:t>late 1980s </a:t>
            </a:r>
            <a:r>
              <a:rPr lang="en-US" sz="4000" b="1" dirty="0" smtClean="0"/>
              <a:t>and then forgotten about due to the </a:t>
            </a:r>
            <a:r>
              <a:rPr lang="en-US" sz="4000" b="1" dirty="0" smtClean="0">
                <a:solidFill>
                  <a:srgbClr val="FF0000"/>
                </a:solidFill>
              </a:rPr>
              <a:t>lack of processing power. </a:t>
            </a:r>
          </a:p>
          <a:p>
            <a:pPr algn="just">
              <a:spcBef>
                <a:spcPct val="0"/>
              </a:spcBef>
              <a:defRPr/>
            </a:pPr>
            <a:endParaRPr lang="en-US" sz="4000" b="1" dirty="0" smtClean="0"/>
          </a:p>
          <a:p>
            <a:pPr algn="just">
              <a:spcBef>
                <a:spcPct val="0"/>
              </a:spcBef>
              <a:defRPr/>
            </a:pPr>
            <a:r>
              <a:rPr lang="en-US" sz="4000" b="1" dirty="0" smtClean="0"/>
              <a:t>With advent of cheap, but powerful GPUs (graphics cards), research on CNNs and Deep Learning was given new life. </a:t>
            </a: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2492990"/>
          </a:xfrm>
          <a:prstGeom prst="rect">
            <a:avLst/>
          </a:prstGeom>
        </p:spPr>
        <p:txBody>
          <a:bodyPr wrap="square">
            <a:spAutoFit/>
          </a:bodyPr>
          <a:lstStyle/>
          <a:p>
            <a:r>
              <a:rPr lang="en-US" sz="3600" b="1" dirty="0" err="1" smtClean="0"/>
              <a:t>ResNET</a:t>
            </a:r>
            <a:r>
              <a:rPr lang="en-US" sz="3600" b="1" dirty="0" smtClean="0"/>
              <a:t>: A novel architecture with </a:t>
            </a:r>
            <a:r>
              <a:rPr lang="en-US" sz="4400" b="1" dirty="0" smtClean="0">
                <a:solidFill>
                  <a:srgbClr val="FF0000"/>
                </a:solidFill>
              </a:rPr>
              <a:t>“skip/shortcut  connections”</a:t>
            </a:r>
            <a:r>
              <a:rPr lang="en-US" sz="3600" b="1" dirty="0" smtClean="0">
                <a:solidFill>
                  <a:srgbClr val="FF0000"/>
                </a:solidFill>
              </a:rPr>
              <a:t> </a:t>
            </a:r>
            <a:endParaRPr lang="en-US" sz="2800" b="1" dirty="0" smtClean="0">
              <a:solidFill>
                <a:srgbClr val="FF0000"/>
              </a:solidFill>
            </a:endParaRPr>
          </a:p>
          <a:p>
            <a:endParaRPr lang="en-US" sz="4400" b="1" dirty="0" smtClean="0">
              <a:solidFill>
                <a:srgbClr val="FF0000"/>
              </a:solidFill>
            </a:endParaRPr>
          </a:p>
          <a:p>
            <a:endParaRPr lang="en-US" sz="3200" dirty="0" smtClean="0"/>
          </a:p>
        </p:txBody>
      </p:sp>
      <p:pic>
        <p:nvPicPr>
          <p:cNvPr id="3101700" name="Picture 4" descr="https://cdn-images-1.medium.com/max/800/1*pUyst_ciesOz_LUg0HocYg.png"/>
          <p:cNvPicPr>
            <a:picLocks noChangeAspect="1" noChangeArrowheads="1"/>
          </p:cNvPicPr>
          <p:nvPr/>
        </p:nvPicPr>
        <p:blipFill>
          <a:blip r:embed="rId2" cstate="print"/>
          <a:srcRect/>
          <a:stretch>
            <a:fillRect/>
          </a:stretch>
        </p:blipFill>
        <p:spPr bwMode="auto">
          <a:xfrm>
            <a:off x="609601" y="1890409"/>
            <a:ext cx="7448198" cy="4357991"/>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01700"/>
                                        </p:tgtEl>
                                        <p:attrNameLst>
                                          <p:attrName>style.visibility</p:attrName>
                                        </p:attrNameLst>
                                      </p:cBhvr>
                                      <p:to>
                                        <p:strVal val="visible"/>
                                      </p:to>
                                    </p:set>
                                    <p:anim calcmode="lin" valueType="num">
                                      <p:cBhvr additive="base">
                                        <p:cTn id="13" dur="500" fill="hold"/>
                                        <p:tgtEl>
                                          <p:spTgt spid="3101700"/>
                                        </p:tgtEl>
                                        <p:attrNameLst>
                                          <p:attrName>ppt_x</p:attrName>
                                        </p:attrNameLst>
                                      </p:cBhvr>
                                      <p:tavLst>
                                        <p:tav tm="0">
                                          <p:val>
                                            <p:strVal val="#ppt_x"/>
                                          </p:val>
                                        </p:tav>
                                        <p:tav tm="100000">
                                          <p:val>
                                            <p:strVal val="#ppt_x"/>
                                          </p:val>
                                        </p:tav>
                                      </p:tavLst>
                                    </p:anim>
                                    <p:anim calcmode="lin" valueType="num">
                                      <p:cBhvr additive="base">
                                        <p:cTn id="14" dur="500" fill="hold"/>
                                        <p:tgtEl>
                                          <p:spTgt spid="3101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1700" name="Picture 4" descr="https://cdn-images-1.medium.com/max/800/1*pUyst_ciesOz_LUg0HocYg.png"/>
          <p:cNvPicPr>
            <a:picLocks noChangeAspect="1" noChangeArrowheads="1"/>
          </p:cNvPicPr>
          <p:nvPr/>
        </p:nvPicPr>
        <p:blipFill>
          <a:blip r:embed="rId2" cstate="print"/>
          <a:srcRect/>
          <a:stretch>
            <a:fillRect/>
          </a:stretch>
        </p:blipFill>
        <p:spPr bwMode="auto">
          <a:xfrm>
            <a:off x="381000" y="0"/>
            <a:ext cx="7543800" cy="2590800"/>
          </a:xfrm>
          <a:prstGeom prst="rect">
            <a:avLst/>
          </a:prstGeom>
          <a:noFill/>
        </p:spPr>
      </p:pic>
      <p:sp>
        <p:nvSpPr>
          <p:cNvPr id="4" name="Rectangle 3"/>
          <p:cNvSpPr/>
          <p:nvPr/>
        </p:nvSpPr>
        <p:spPr>
          <a:xfrm>
            <a:off x="0" y="2518350"/>
            <a:ext cx="9144000" cy="4339650"/>
          </a:xfrm>
          <a:prstGeom prst="rect">
            <a:avLst/>
          </a:prstGeom>
        </p:spPr>
        <p:txBody>
          <a:bodyPr wrap="square">
            <a:spAutoFit/>
          </a:bodyPr>
          <a:lstStyle/>
          <a:p>
            <a:r>
              <a:rPr lang="en-US" sz="3200" b="1" dirty="0" smtClean="0"/>
              <a:t>In traditional neural networks, each layer feeds into the next layer. </a:t>
            </a:r>
          </a:p>
          <a:p>
            <a:endParaRPr lang="en-US" sz="3200" b="1" dirty="0" smtClean="0"/>
          </a:p>
          <a:p>
            <a:r>
              <a:rPr lang="en-US" sz="3200" b="1" dirty="0" smtClean="0"/>
              <a:t>In a network with residual blocks, each layer feeds into the next layer and directly into the layers about 2–3 hops away.</a:t>
            </a:r>
            <a:r>
              <a:rPr lang="en-US" sz="2800" b="1" dirty="0" smtClean="0"/>
              <a:t> </a:t>
            </a:r>
          </a:p>
          <a:p>
            <a:endParaRPr lang="en-US" sz="2800" b="1" dirty="0" smtClean="0"/>
          </a:p>
          <a:p>
            <a:r>
              <a:rPr lang="en-US" sz="2800" b="1" dirty="0" smtClean="0"/>
              <a:t>Essentially, residual blocks allows the flow of memory (or information) from initial layers to last layers. </a:t>
            </a:r>
            <a:endParaRPr 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1700"/>
                                        </p:tgtEl>
                                        <p:attrNameLst>
                                          <p:attrName>style.visibility</p:attrName>
                                        </p:attrNameLst>
                                      </p:cBhvr>
                                      <p:to>
                                        <p:strVal val="visible"/>
                                      </p:to>
                                    </p:set>
                                    <p:anim calcmode="lin" valueType="num">
                                      <p:cBhvr additive="base">
                                        <p:cTn id="7" dur="500" fill="hold"/>
                                        <p:tgtEl>
                                          <p:spTgt spid="3101700"/>
                                        </p:tgtEl>
                                        <p:attrNameLst>
                                          <p:attrName>ppt_x</p:attrName>
                                        </p:attrNameLst>
                                      </p:cBhvr>
                                      <p:tavLst>
                                        <p:tav tm="0">
                                          <p:val>
                                            <p:strVal val="#ppt_x"/>
                                          </p:val>
                                        </p:tav>
                                        <p:tav tm="100000">
                                          <p:val>
                                            <p:strVal val="#ppt_x"/>
                                          </p:val>
                                        </p:tav>
                                      </p:tavLst>
                                    </p:anim>
                                    <p:anim calcmode="lin" valueType="num">
                                      <p:cBhvr additive="base">
                                        <p:cTn id="8" dur="500" fill="hold"/>
                                        <p:tgtEl>
                                          <p:spTgt spid="31017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4508500" y="3359150"/>
          <a:ext cx="127000" cy="139700"/>
        </p:xfrm>
        <a:graphic>
          <a:graphicData uri="http://schemas.openxmlformats.org/presentationml/2006/ole">
            <p:oleObj spid="_x0000_s10181634" name="Equation" r:id="rId3" imgW="126720" imgH="139680" progId="Equation.DSMT4">
              <p:embed/>
            </p:oleObj>
          </a:graphicData>
        </a:graphic>
      </p:graphicFrame>
      <p:graphicFrame>
        <p:nvGraphicFramePr>
          <p:cNvPr id="9" name="Object 8"/>
          <p:cNvGraphicFramePr>
            <a:graphicFrameLocks noChangeAspect="1"/>
          </p:cNvGraphicFramePr>
          <p:nvPr/>
        </p:nvGraphicFramePr>
        <p:xfrm>
          <a:off x="2286000" y="3581400"/>
          <a:ext cx="5322303" cy="2889250"/>
        </p:xfrm>
        <a:graphic>
          <a:graphicData uri="http://schemas.openxmlformats.org/presentationml/2006/ole">
            <p:oleObj spid="_x0000_s10181635" name="Equation" r:id="rId4" imgW="2222280" imgH="1206360" progId="Equation.DSMT4">
              <p:embed/>
            </p:oleObj>
          </a:graphicData>
        </a:graphic>
      </p:graphicFrame>
      <p:pic>
        <p:nvPicPr>
          <p:cNvPr id="2" name="Picture 3"/>
          <p:cNvPicPr>
            <a:picLocks noChangeAspect="1" noChangeArrowheads="1"/>
          </p:cNvPicPr>
          <p:nvPr/>
        </p:nvPicPr>
        <p:blipFill>
          <a:blip r:embed="rId5" cstate="print"/>
          <a:srcRect/>
          <a:stretch>
            <a:fillRect/>
          </a:stretch>
        </p:blipFill>
        <p:spPr bwMode="auto">
          <a:xfrm>
            <a:off x="0" y="228600"/>
            <a:ext cx="8639175" cy="2895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skip connections explained simply"/>
          <p:cNvPicPr>
            <a:picLocks noChangeAspect="1" noChangeArrowheads="1"/>
          </p:cNvPicPr>
          <p:nvPr/>
        </p:nvPicPr>
        <p:blipFill>
          <a:blip r:embed="rId2" cstate="print"/>
          <a:srcRect/>
          <a:stretch>
            <a:fillRect/>
          </a:stretch>
        </p:blipFill>
        <p:spPr bwMode="auto">
          <a:xfrm>
            <a:off x="4191000" y="0"/>
            <a:ext cx="4953000" cy="6858000"/>
          </a:xfrm>
          <a:prstGeom prst="rect">
            <a:avLst/>
          </a:prstGeom>
          <a:noFill/>
        </p:spPr>
      </p:pic>
      <p:sp>
        <p:nvSpPr>
          <p:cNvPr id="3" name="Rectangle 2"/>
          <p:cNvSpPr/>
          <p:nvPr/>
        </p:nvSpPr>
        <p:spPr>
          <a:xfrm>
            <a:off x="0" y="117693"/>
            <a:ext cx="4191000" cy="7232749"/>
          </a:xfrm>
          <a:prstGeom prst="rect">
            <a:avLst/>
          </a:prstGeom>
        </p:spPr>
        <p:txBody>
          <a:bodyPr wrap="square">
            <a:spAutoFit/>
          </a:bodyPr>
          <a:lstStyle/>
          <a:p>
            <a:r>
              <a:rPr lang="en-US" sz="3200" b="1" dirty="0" smtClean="0">
                <a:solidFill>
                  <a:srgbClr val="FF0000"/>
                </a:solidFill>
              </a:rPr>
              <a:t>Element-wise addition</a:t>
            </a:r>
            <a:r>
              <a:rPr lang="en-US" sz="3200" b="1" dirty="0" smtClean="0"/>
              <a:t> is used, Depth is not changed</a:t>
            </a:r>
            <a:r>
              <a:rPr lang="en-US" sz="3200" dirty="0" smtClean="0"/>
              <a:t>. </a:t>
            </a:r>
          </a:p>
          <a:p>
            <a:endParaRPr lang="en-US" sz="3200" dirty="0" smtClean="0"/>
          </a:p>
          <a:p>
            <a:r>
              <a:rPr lang="en-US" sz="2800" dirty="0" smtClean="0"/>
              <a:t>In </a:t>
            </a:r>
            <a:r>
              <a:rPr lang="en-US" sz="2800" dirty="0" err="1" smtClean="0"/>
              <a:t>Resnet</a:t>
            </a:r>
            <a:r>
              <a:rPr lang="en-US" sz="2800" dirty="0" smtClean="0"/>
              <a:t>, a layer only receives outputs from the previous second or third layer, and the outputs are </a:t>
            </a:r>
            <a:r>
              <a:rPr lang="en-US" sz="3200" b="1" dirty="0" smtClean="0">
                <a:solidFill>
                  <a:srgbClr val="FF0000"/>
                </a:solidFill>
              </a:rPr>
              <a:t>added together Element-wise  on the same depth, therefore </a:t>
            </a:r>
          </a:p>
          <a:p>
            <a:r>
              <a:rPr lang="en-US" sz="3200" b="1" dirty="0" smtClean="0">
                <a:solidFill>
                  <a:srgbClr val="FF0000"/>
                </a:solidFill>
              </a:rPr>
              <a:t>it won’t change the depth by adding shortcuts. </a:t>
            </a:r>
          </a:p>
          <a:p>
            <a:endParaRPr lang="en-US"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569660"/>
          </a:xfrm>
          <a:prstGeom prst="rect">
            <a:avLst/>
          </a:prstGeom>
        </p:spPr>
        <p:txBody>
          <a:bodyPr wrap="square">
            <a:spAutoFit/>
          </a:bodyPr>
          <a:lstStyle/>
          <a:p>
            <a:r>
              <a:rPr lang="en-US" sz="3200" dirty="0" smtClean="0"/>
              <a:t>Each </a:t>
            </a:r>
            <a:r>
              <a:rPr lang="en-US" sz="3200" dirty="0" err="1" smtClean="0"/>
              <a:t>ResNet</a:t>
            </a:r>
            <a:r>
              <a:rPr lang="en-US" sz="3200" dirty="0" smtClean="0"/>
              <a:t> block is either 2 layer deep (Used in small networks like </a:t>
            </a:r>
            <a:r>
              <a:rPr lang="en-US" sz="3200" dirty="0" err="1" smtClean="0"/>
              <a:t>ResNet</a:t>
            </a:r>
            <a:r>
              <a:rPr lang="en-US" sz="3200" dirty="0" smtClean="0"/>
              <a:t> 18, 34) or 3 layer deep( </a:t>
            </a:r>
            <a:r>
              <a:rPr lang="en-US" sz="3200" dirty="0" err="1" smtClean="0"/>
              <a:t>ResNet</a:t>
            </a:r>
            <a:r>
              <a:rPr lang="en-US" sz="3200" dirty="0" smtClean="0"/>
              <a:t> 50, 101, 152).</a:t>
            </a:r>
            <a:endParaRPr lang="en-US" sz="3200" dirty="0"/>
          </a:p>
        </p:txBody>
      </p:sp>
      <p:pic>
        <p:nvPicPr>
          <p:cNvPr id="6061061" name="Picture 5"/>
          <p:cNvPicPr>
            <a:picLocks noChangeAspect="1" noChangeArrowheads="1"/>
          </p:cNvPicPr>
          <p:nvPr/>
        </p:nvPicPr>
        <p:blipFill>
          <a:blip r:embed="rId2" cstate="print"/>
          <a:srcRect/>
          <a:stretch>
            <a:fillRect/>
          </a:stretch>
        </p:blipFill>
        <p:spPr bwMode="auto">
          <a:xfrm>
            <a:off x="0" y="1828800"/>
            <a:ext cx="9144000" cy="4800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61061"/>
                                        </p:tgtEl>
                                        <p:attrNameLst>
                                          <p:attrName>style.visibility</p:attrName>
                                        </p:attrNameLst>
                                      </p:cBhvr>
                                      <p:to>
                                        <p:strVal val="visible"/>
                                      </p:to>
                                    </p:set>
                                    <p:anim calcmode="lin" valueType="num">
                                      <p:cBhvr additive="base">
                                        <p:cTn id="13" dur="500" fill="hold"/>
                                        <p:tgtEl>
                                          <p:spTgt spid="6061061"/>
                                        </p:tgtEl>
                                        <p:attrNameLst>
                                          <p:attrName>ppt_x</p:attrName>
                                        </p:attrNameLst>
                                      </p:cBhvr>
                                      <p:tavLst>
                                        <p:tav tm="0">
                                          <p:val>
                                            <p:strVal val="#ppt_x"/>
                                          </p:val>
                                        </p:tav>
                                        <p:tav tm="100000">
                                          <p:val>
                                            <p:strVal val="#ppt_x"/>
                                          </p:val>
                                        </p:tav>
                                      </p:tavLst>
                                    </p:anim>
                                    <p:anim calcmode="lin" valueType="num">
                                      <p:cBhvr additive="base">
                                        <p:cTn id="14" dur="500" fill="hold"/>
                                        <p:tgtEl>
                                          <p:spTgt spid="6061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3970318"/>
          </a:xfrm>
          <a:prstGeom prst="rect">
            <a:avLst/>
          </a:prstGeom>
        </p:spPr>
        <p:txBody>
          <a:bodyPr wrap="square">
            <a:spAutoFit/>
          </a:bodyPr>
          <a:lstStyle/>
          <a:p>
            <a:r>
              <a:rPr lang="en-US" sz="3600" b="1" dirty="0" smtClean="0"/>
              <a:t>A building block of a </a:t>
            </a:r>
            <a:r>
              <a:rPr lang="en-US" sz="3600" b="1" dirty="0" err="1" smtClean="0">
                <a:solidFill>
                  <a:srgbClr val="FF0000"/>
                </a:solidFill>
              </a:rPr>
              <a:t>ResNet</a:t>
            </a:r>
            <a:r>
              <a:rPr lang="en-US" sz="3600" b="1" dirty="0" smtClean="0">
                <a:solidFill>
                  <a:srgbClr val="FF0000"/>
                </a:solidFill>
              </a:rPr>
              <a:t> </a:t>
            </a:r>
            <a:r>
              <a:rPr lang="en-US" sz="3600" b="1" dirty="0" smtClean="0"/>
              <a:t>is called a </a:t>
            </a:r>
            <a:r>
              <a:rPr lang="en-US" sz="3600" b="1" dirty="0" smtClean="0">
                <a:solidFill>
                  <a:srgbClr val="FF0000"/>
                </a:solidFill>
              </a:rPr>
              <a:t>residual block or identity block. </a:t>
            </a:r>
          </a:p>
          <a:p>
            <a:endParaRPr lang="en-US" sz="3600" b="1" dirty="0" smtClean="0"/>
          </a:p>
          <a:p>
            <a:r>
              <a:rPr lang="en-US" sz="3600" b="1" dirty="0" smtClean="0"/>
              <a:t>A residual block is simply when the activation of a layer is fast-forwarded to a deeper layer in the neural network</a:t>
            </a:r>
            <a:r>
              <a:rPr lang="en-US" b="1" dirty="0" smtClean="0"/>
              <a:t>.</a:t>
            </a:r>
          </a:p>
          <a:p>
            <a:endParaRPr lang="en-US" dirty="0" smtClean="0"/>
          </a:p>
          <a:p>
            <a:endParaRPr lang="en-US" dirty="0"/>
          </a:p>
        </p:txBody>
      </p:sp>
      <p:sp>
        <p:nvSpPr>
          <p:cNvPr id="3" name="Rectangle 2"/>
          <p:cNvSpPr/>
          <p:nvPr/>
        </p:nvSpPr>
        <p:spPr>
          <a:xfrm>
            <a:off x="0" y="4495800"/>
            <a:ext cx="9144000" cy="1569660"/>
          </a:xfrm>
          <a:prstGeom prst="rect">
            <a:avLst/>
          </a:prstGeom>
        </p:spPr>
        <p:txBody>
          <a:bodyPr wrap="square">
            <a:spAutoFit/>
          </a:bodyPr>
          <a:lstStyle/>
          <a:p>
            <a:r>
              <a:rPr lang="en-US" sz="3200" b="1" dirty="0" smtClean="0"/>
              <a:t>ResNet50 is a 50 layer deep Residual Network. There are other variants like ResNet101 and ResNet152 also.</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0610" name="AutoShape 2" descr="../_images/resnet-block.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180612" name="AutoShape 4" descr="../_images/resnet-block.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180613" name="Picture 5"/>
          <p:cNvPicPr>
            <a:picLocks noChangeAspect="1" noChangeArrowheads="1"/>
          </p:cNvPicPr>
          <p:nvPr/>
        </p:nvPicPr>
        <p:blipFill>
          <a:blip r:embed="rId2" cstate="print"/>
          <a:srcRect/>
          <a:stretch>
            <a:fillRect/>
          </a:stretch>
        </p:blipFill>
        <p:spPr bwMode="auto">
          <a:xfrm>
            <a:off x="48402" y="265130"/>
            <a:ext cx="8866998" cy="5383195"/>
          </a:xfrm>
          <a:prstGeom prst="rect">
            <a:avLst/>
          </a:prstGeom>
          <a:noFill/>
          <a:ln w="9525">
            <a:noFill/>
            <a:miter lim="800000"/>
            <a:headEnd/>
            <a:tailEnd/>
          </a:ln>
        </p:spPr>
      </p:pic>
      <p:sp>
        <p:nvSpPr>
          <p:cNvPr id="5" name="TextBox 4"/>
          <p:cNvSpPr txBox="1"/>
          <p:nvPr/>
        </p:nvSpPr>
        <p:spPr>
          <a:xfrm>
            <a:off x="304800" y="5562600"/>
            <a:ext cx="8839200" cy="1077218"/>
          </a:xfrm>
          <a:prstGeom prst="rect">
            <a:avLst/>
          </a:prstGeom>
          <a:noFill/>
        </p:spPr>
        <p:txBody>
          <a:bodyPr wrap="square" rtlCol="0">
            <a:spAutoFit/>
          </a:bodyPr>
          <a:lstStyle/>
          <a:p>
            <a:r>
              <a:rPr lang="en-US" sz="3200" dirty="0" smtClean="0"/>
              <a:t>Depth , if needed can be changed using 1x1 convolution</a:t>
            </a:r>
            <a:endParaRPr lang="en-US" sz="3200"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70370" name="Picture 2" descr="Image for post"/>
          <p:cNvPicPr>
            <a:picLocks noChangeAspect="1" noChangeArrowheads="1"/>
          </p:cNvPicPr>
          <p:nvPr/>
        </p:nvPicPr>
        <p:blipFill>
          <a:blip r:embed="rId2" cstate="print">
            <a:lum bright="-31000"/>
          </a:blip>
          <a:srcRect/>
          <a:stretch>
            <a:fillRect/>
          </a:stretch>
        </p:blipFill>
        <p:spPr bwMode="auto">
          <a:xfrm>
            <a:off x="0" y="0"/>
            <a:ext cx="8915400" cy="4267200"/>
          </a:xfrm>
          <a:prstGeom prst="rect">
            <a:avLst/>
          </a:prstGeom>
          <a:noFill/>
        </p:spPr>
      </p:pic>
      <p:sp>
        <p:nvSpPr>
          <p:cNvPr id="3" name="Rectangle 2"/>
          <p:cNvSpPr/>
          <p:nvPr/>
        </p:nvSpPr>
        <p:spPr>
          <a:xfrm>
            <a:off x="0" y="4180344"/>
            <a:ext cx="9144000" cy="2677656"/>
          </a:xfrm>
          <a:prstGeom prst="rect">
            <a:avLst/>
          </a:prstGeom>
        </p:spPr>
        <p:txBody>
          <a:bodyPr wrap="square">
            <a:spAutoFit/>
          </a:bodyPr>
          <a:lstStyle/>
          <a:p>
            <a:r>
              <a:rPr lang="en-US" sz="2800" b="1" dirty="0" smtClean="0"/>
              <a:t>Intuition behind Residual blocks:</a:t>
            </a:r>
          </a:p>
          <a:p>
            <a:r>
              <a:rPr lang="en-US" sz="2800" dirty="0" smtClean="0"/>
              <a:t>In simple language it is very easy to come up with a solution like F(x) =0 rather than F(x)=x using stack of non-linear </a:t>
            </a:r>
            <a:r>
              <a:rPr lang="en-US" sz="2800" dirty="0" err="1" smtClean="0"/>
              <a:t>cnn</a:t>
            </a:r>
            <a:r>
              <a:rPr lang="en-US" sz="2800" dirty="0" smtClean="0"/>
              <a:t> layers as function (Think about it). </a:t>
            </a:r>
          </a:p>
          <a:p>
            <a:r>
              <a:rPr lang="en-US" sz="2800" dirty="0" smtClean="0"/>
              <a:t> </a:t>
            </a:r>
            <a:r>
              <a:rPr lang="en-US" sz="2800" b="1" dirty="0" smtClean="0">
                <a:solidFill>
                  <a:srgbClr val="FF0000"/>
                </a:solidFill>
              </a:rPr>
              <a:t>this function F(x) is what the authors called Residual function.</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2930" name="Picture 2"/>
          <p:cNvPicPr>
            <a:picLocks noChangeAspect="1" noChangeArrowheads="1"/>
          </p:cNvPicPr>
          <p:nvPr/>
        </p:nvPicPr>
        <p:blipFill>
          <a:blip r:embed="rId2" cstate="print"/>
          <a:srcRect/>
          <a:stretch>
            <a:fillRect/>
          </a:stretch>
        </p:blipFill>
        <p:spPr bwMode="auto">
          <a:xfrm>
            <a:off x="66675" y="304800"/>
            <a:ext cx="9010650"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4355" name="Picture 3" descr="https://miro.medium.com/max/353/1*eWyYHFbi-NCJ2ibljYSlIA.png"/>
          <p:cNvPicPr>
            <a:picLocks noChangeAspect="1" noChangeArrowheads="1"/>
          </p:cNvPicPr>
          <p:nvPr/>
        </p:nvPicPr>
        <p:blipFill>
          <a:blip r:embed="rId2" cstate="print"/>
          <a:srcRect/>
          <a:stretch>
            <a:fillRect/>
          </a:stretch>
        </p:blipFill>
        <p:spPr bwMode="auto">
          <a:xfrm>
            <a:off x="0" y="0"/>
            <a:ext cx="9144000" cy="2667000"/>
          </a:xfrm>
          <a:prstGeom prst="rect">
            <a:avLst/>
          </a:prstGeom>
          <a:noFill/>
        </p:spPr>
      </p:pic>
      <p:sp>
        <p:nvSpPr>
          <p:cNvPr id="4" name="Rectangle 3"/>
          <p:cNvSpPr/>
          <p:nvPr/>
        </p:nvSpPr>
        <p:spPr>
          <a:xfrm>
            <a:off x="0" y="2667000"/>
            <a:ext cx="9144000" cy="4524315"/>
          </a:xfrm>
          <a:prstGeom prst="rect">
            <a:avLst/>
          </a:prstGeom>
        </p:spPr>
        <p:txBody>
          <a:bodyPr wrap="square">
            <a:spAutoFit/>
          </a:bodyPr>
          <a:lstStyle/>
          <a:p>
            <a:r>
              <a:rPr lang="en-US" sz="3200" dirty="0" smtClean="0"/>
              <a:t>In </a:t>
            </a:r>
            <a:r>
              <a:rPr lang="en-US" sz="3200" b="1" dirty="0" err="1" smtClean="0"/>
              <a:t>DenseNet</a:t>
            </a:r>
            <a:r>
              <a:rPr lang="en-US" sz="3200" dirty="0" smtClean="0"/>
              <a:t>, each layer obtains additional inputs from all preceding layers and passes on its own feature-maps to all subsequent layers. </a:t>
            </a:r>
          </a:p>
          <a:p>
            <a:endParaRPr lang="en-US" sz="3200" b="1" dirty="0" smtClean="0"/>
          </a:p>
          <a:p>
            <a:r>
              <a:rPr lang="en-US" sz="3200" b="1" dirty="0" smtClean="0"/>
              <a:t>Concatenation </a:t>
            </a:r>
            <a:r>
              <a:rPr lang="en-US" sz="3200" dirty="0" smtClean="0"/>
              <a:t>is used. Feature maps received from other layers are fused through </a:t>
            </a:r>
            <a:r>
              <a:rPr lang="en-US" sz="3200" b="1" dirty="0" smtClean="0"/>
              <a:t>concatenation</a:t>
            </a:r>
            <a:r>
              <a:rPr lang="en-US" sz="3200" dirty="0" smtClean="0"/>
              <a:t>, and not through summation (like in </a:t>
            </a:r>
            <a:r>
              <a:rPr lang="en-US" sz="3200" dirty="0" err="1" smtClean="0"/>
              <a:t>ResNets</a:t>
            </a:r>
            <a:r>
              <a:rPr lang="en-US" sz="3200" dirty="0" smtClean="0"/>
              <a:t>).</a:t>
            </a:r>
          </a:p>
          <a:p>
            <a:endParaRPr lang="en-US" sz="3200" dirty="0" smtClean="0"/>
          </a:p>
          <a:p>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961" name="Rectangle 1"/>
          <p:cNvSpPr>
            <a:spLocks noChangeArrowheads="1"/>
          </p:cNvSpPr>
          <p:nvPr/>
        </p:nvSpPr>
        <p:spPr bwMode="auto">
          <a:xfrm>
            <a:off x="0" y="1287244"/>
            <a:ext cx="8991600" cy="5570756"/>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Y. </a:t>
            </a:r>
            <a:r>
              <a:rPr kumimoji="0" lang="en-US" sz="4000" b="0" i="0" u="none" strike="noStrike" cap="none" normalizeH="0" baseline="0" dirty="0" err="1" smtClean="0">
                <a:ln>
                  <a:noFill/>
                </a:ln>
                <a:solidFill>
                  <a:srgbClr val="000000"/>
                </a:solidFill>
                <a:effectLst/>
                <a:latin typeface="Times New Roman" pitchFamily="18" charset="0"/>
                <a:cs typeface="Times New Roman" pitchFamily="18" charset="0"/>
              </a:rPr>
              <a:t>LeCun</a:t>
            </a: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 L. </a:t>
            </a:r>
            <a:r>
              <a:rPr kumimoji="0" lang="en-US" sz="4000" b="0" i="0" u="none" strike="noStrike" cap="none" normalizeH="0" baseline="0" dirty="0" err="1" smtClean="0">
                <a:ln>
                  <a:noFill/>
                </a:ln>
                <a:solidFill>
                  <a:srgbClr val="000000"/>
                </a:solidFill>
                <a:effectLst/>
                <a:latin typeface="Times New Roman" pitchFamily="18" charset="0"/>
                <a:cs typeface="Times New Roman" pitchFamily="18" charset="0"/>
              </a:rPr>
              <a:t>Bottou</a:t>
            </a: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 Y. </a:t>
            </a:r>
            <a:r>
              <a:rPr kumimoji="0" lang="en-US" sz="4000" b="0" i="0" u="none" strike="noStrike" cap="none" normalizeH="0" baseline="0" dirty="0" err="1" smtClean="0">
                <a:ln>
                  <a:noFill/>
                </a:ln>
                <a:solidFill>
                  <a:srgbClr val="000000"/>
                </a:solidFill>
                <a:effectLst/>
                <a:latin typeface="Times New Roman" pitchFamily="18" charset="0"/>
                <a:cs typeface="Times New Roman" pitchFamily="18" charset="0"/>
              </a:rPr>
              <a:t>Bengio</a:t>
            </a: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 and P. </a:t>
            </a:r>
            <a:r>
              <a:rPr kumimoji="0" lang="en-US" sz="4000" b="0" i="0" u="none" strike="noStrike" cap="none" normalizeH="0" baseline="0" dirty="0" err="1" smtClean="0">
                <a:ln>
                  <a:noFill/>
                </a:ln>
                <a:solidFill>
                  <a:srgbClr val="000000"/>
                </a:solidFill>
                <a:effectLst/>
                <a:latin typeface="Times New Roman" pitchFamily="18" charset="0"/>
                <a:cs typeface="Times New Roman" pitchFamily="18" charset="0"/>
              </a:rPr>
              <a:t>Haffner</a:t>
            </a: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 </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smtClean="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dirty="0" smtClean="0">
                <a:ln>
                  <a:noFill/>
                </a:ln>
                <a:solidFill>
                  <a:srgbClr val="FF0000"/>
                </a:solidFill>
                <a:effectLst/>
                <a:latin typeface="Times New Roman" pitchFamily="18" charset="0"/>
                <a:cs typeface="Times New Roman" pitchFamily="18" charset="0"/>
              </a:rPr>
              <a:t>Gradient-based learning applied to document recognition</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smtClean="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4000" b="0" i="1" u="none" strike="noStrike" cap="none" normalizeH="0" baseline="0" dirty="0" smtClean="0">
                <a:ln>
                  <a:noFill/>
                </a:ln>
                <a:solidFill>
                  <a:srgbClr val="000000"/>
                </a:solidFill>
                <a:effectLst/>
                <a:latin typeface="Times New Roman" pitchFamily="18" charset="0"/>
                <a:cs typeface="Times New Roman" pitchFamily="18" charset="0"/>
              </a:rPr>
              <a:t>Proceedings of the IEEE</a:t>
            </a:r>
            <a:r>
              <a:rPr kumimoji="0" lang="en-US" sz="4000" b="0" i="0" u="none" strike="noStrike" cap="none" normalizeH="0" baseline="0" dirty="0" smtClean="0">
                <a:ln>
                  <a:noFill/>
                </a:ln>
                <a:solidFill>
                  <a:srgbClr val="000000"/>
                </a:solidFill>
                <a:effectLst/>
                <a:latin typeface="Times New Roman" pitchFamily="18" charset="0"/>
                <a:cs typeface="Times New Roman" pitchFamily="18" charset="0"/>
              </a:rPr>
              <a:t>, November 1998.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0" y="0"/>
            <a:ext cx="9144000" cy="1261884"/>
          </a:xfrm>
          <a:prstGeom prst="rect">
            <a:avLst/>
          </a:prstGeom>
        </p:spPr>
        <p:txBody>
          <a:bodyPr wrap="square">
            <a:spAutoFit/>
          </a:bodyPr>
          <a:lstStyle/>
          <a:p>
            <a:r>
              <a:rPr lang="en-GB" altLang="ko-KR" sz="3200" b="1" dirty="0" smtClean="0"/>
              <a:t>In 1995, </a:t>
            </a:r>
            <a:r>
              <a:rPr lang="en-GB" altLang="ko-KR" sz="3200" b="1" dirty="0" err="1" smtClean="0">
                <a:solidFill>
                  <a:srgbClr val="CC0000"/>
                </a:solidFill>
              </a:rPr>
              <a:t>Yann</a:t>
            </a:r>
            <a:r>
              <a:rPr lang="en-GB" altLang="ko-KR" sz="3200" b="1" dirty="0" smtClean="0">
                <a:solidFill>
                  <a:srgbClr val="CC0000"/>
                </a:solidFill>
              </a:rPr>
              <a:t> </a:t>
            </a:r>
            <a:r>
              <a:rPr lang="en-GB" altLang="ko-KR" sz="3200" b="1" dirty="0" err="1" smtClean="0">
                <a:solidFill>
                  <a:srgbClr val="CC0000"/>
                </a:solidFill>
              </a:rPr>
              <a:t>LeCun</a:t>
            </a:r>
            <a:r>
              <a:rPr lang="en-GB" altLang="ko-KR" sz="3200" b="1" dirty="0" smtClean="0"/>
              <a:t> and </a:t>
            </a:r>
            <a:r>
              <a:rPr lang="en-GB" altLang="ko-KR" sz="3200" b="1" dirty="0" err="1" smtClean="0">
                <a:solidFill>
                  <a:srgbClr val="CC0000"/>
                </a:solidFill>
              </a:rPr>
              <a:t>Yoshua</a:t>
            </a:r>
            <a:r>
              <a:rPr lang="en-GB" altLang="ko-KR" sz="3200" b="1" dirty="0" smtClean="0">
                <a:solidFill>
                  <a:srgbClr val="CC0000"/>
                </a:solidFill>
              </a:rPr>
              <a:t> </a:t>
            </a:r>
            <a:r>
              <a:rPr lang="en-GB" altLang="ko-KR" sz="3200" b="1" dirty="0" err="1" smtClean="0">
                <a:solidFill>
                  <a:srgbClr val="CC0000"/>
                </a:solidFill>
              </a:rPr>
              <a:t>Bengio</a:t>
            </a:r>
            <a:r>
              <a:rPr lang="en-GB" altLang="ko-KR" sz="3200" b="1" dirty="0" smtClean="0"/>
              <a:t> introduced the concept of CNNs</a:t>
            </a:r>
            <a:r>
              <a:rPr lang="en-GB" altLang="ko-KR" sz="4400" b="1" dirty="0" smtClean="0">
                <a:solidFill>
                  <a:srgbClr val="FF0000"/>
                </a:solidFill>
              </a:rPr>
              <a:t>.</a:t>
            </a:r>
            <a:endParaRPr lang="en-GB" altLang="ko-KR" sz="2800" b="1" dirty="0">
              <a:solidFill>
                <a:srgbClr val="FF0000"/>
              </a:solidFill>
            </a:endParaRPr>
          </a:p>
        </p:txBody>
      </p:sp>
      <p:sp>
        <p:nvSpPr>
          <p:cNvPr id="4" name="Rectangle 3"/>
          <p:cNvSpPr/>
          <p:nvPr/>
        </p:nvSpPr>
        <p:spPr>
          <a:xfrm>
            <a:off x="2133600" y="6019800"/>
            <a:ext cx="7010400" cy="369332"/>
          </a:xfrm>
          <a:prstGeom prst="rect">
            <a:avLst/>
          </a:prstGeom>
        </p:spPr>
        <p:txBody>
          <a:bodyPr wrap="square">
            <a:spAutoFit/>
          </a:bodyPr>
          <a:lstStyle/>
          <a:p>
            <a:r>
              <a:rPr lang="en-US" dirty="0" smtClean="0">
                <a:hlinkClick r:id="rId2"/>
              </a:rPr>
              <a:t>http://vision.stanford.edu/cs598_spring07/papers/Lecun98.pdf</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04961"/>
                                        </p:tgtEl>
                                        <p:attrNameLst>
                                          <p:attrName>style.visibility</p:attrName>
                                        </p:attrNameLst>
                                      </p:cBhvr>
                                      <p:to>
                                        <p:strVal val="visible"/>
                                      </p:to>
                                    </p:set>
                                    <p:anim calcmode="lin" valueType="num">
                                      <p:cBhvr additive="base">
                                        <p:cTn id="13" dur="500" fill="hold"/>
                                        <p:tgtEl>
                                          <p:spTgt spid="1704961"/>
                                        </p:tgtEl>
                                        <p:attrNameLst>
                                          <p:attrName>ppt_x</p:attrName>
                                        </p:attrNameLst>
                                      </p:cBhvr>
                                      <p:tavLst>
                                        <p:tav tm="0">
                                          <p:val>
                                            <p:strVal val="#ppt_x"/>
                                          </p:val>
                                        </p:tav>
                                        <p:tav tm="100000">
                                          <p:val>
                                            <p:strVal val="#ppt_x"/>
                                          </p:val>
                                        </p:tav>
                                      </p:tavLst>
                                    </p:anim>
                                    <p:anim calcmode="lin" valueType="num">
                                      <p:cBhvr additive="base">
                                        <p:cTn id="14" dur="500" fill="hold"/>
                                        <p:tgtEl>
                                          <p:spTgt spid="17049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4961" grpId="0" animBg="1"/>
      <p:bldP spid="3" grpId="0"/>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3682" name="Picture 2" descr="Image for post"/>
          <p:cNvPicPr>
            <a:picLocks noChangeAspect="1" noChangeArrowheads="1" noCrop="1"/>
          </p:cNvPicPr>
          <p:nvPr/>
        </p:nvPicPr>
        <p:blipFill>
          <a:blip r:embed="rId2" cstate="print"/>
          <a:srcRect/>
          <a:stretch>
            <a:fillRect/>
          </a:stretch>
        </p:blipFill>
        <p:spPr bwMode="auto">
          <a:xfrm>
            <a:off x="381000" y="0"/>
            <a:ext cx="7000875" cy="3562351"/>
          </a:xfrm>
          <a:prstGeom prst="rect">
            <a:avLst/>
          </a:prstGeom>
          <a:noFill/>
        </p:spPr>
      </p:pic>
      <p:pic>
        <p:nvPicPr>
          <p:cNvPr id="10183684" name="Picture 4" descr="Image for post"/>
          <p:cNvPicPr>
            <a:picLocks noChangeAspect="1" noChangeArrowheads="1"/>
          </p:cNvPicPr>
          <p:nvPr/>
        </p:nvPicPr>
        <p:blipFill>
          <a:blip r:embed="rId3" cstate="print"/>
          <a:srcRect/>
          <a:stretch>
            <a:fillRect/>
          </a:stretch>
        </p:blipFill>
        <p:spPr bwMode="auto">
          <a:xfrm>
            <a:off x="381000" y="3048000"/>
            <a:ext cx="5969000" cy="3581400"/>
          </a:xfrm>
          <a:prstGeom prst="rect">
            <a:avLst/>
          </a:prstGeom>
          <a:noFill/>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769441"/>
          </a:xfrm>
          <a:prstGeom prst="rect">
            <a:avLst/>
          </a:prstGeom>
        </p:spPr>
        <p:txBody>
          <a:bodyPr wrap="square">
            <a:spAutoFit/>
          </a:bodyPr>
          <a:lstStyle/>
          <a:p>
            <a:pPr fontAlgn="base"/>
            <a:r>
              <a:rPr lang="en-US" sz="3200" b="1" dirty="0" err="1" smtClean="0">
                <a:hlinkClick r:id="rId2"/>
              </a:rPr>
              <a:t>GoogLeNet</a:t>
            </a:r>
            <a:r>
              <a:rPr lang="en-US" sz="3200" b="1" dirty="0" smtClean="0"/>
              <a:t> (2015) </a:t>
            </a:r>
            <a:r>
              <a:rPr lang="en-US" sz="2800" dirty="0" smtClean="0"/>
              <a:t>introduced </a:t>
            </a:r>
            <a:r>
              <a:rPr lang="en-US" sz="4000" b="1" dirty="0" smtClean="0">
                <a:solidFill>
                  <a:srgbClr val="FF0000"/>
                </a:solidFill>
              </a:rPr>
              <a:t>Inception Module</a:t>
            </a:r>
            <a:r>
              <a:rPr lang="en-US" sz="4400" b="1" dirty="0" smtClean="0"/>
              <a:t> </a:t>
            </a:r>
            <a:endParaRPr lang="en-US" sz="4400" b="1" dirty="0"/>
          </a:p>
        </p:txBody>
      </p:sp>
      <p:pic>
        <p:nvPicPr>
          <p:cNvPr id="1507330" name="Picture 2"/>
          <p:cNvPicPr>
            <a:picLocks noChangeAspect="1" noChangeArrowheads="1"/>
          </p:cNvPicPr>
          <p:nvPr/>
        </p:nvPicPr>
        <p:blipFill>
          <a:blip r:embed="rId3" cstate="print"/>
          <a:srcRect/>
          <a:stretch>
            <a:fillRect/>
          </a:stretch>
        </p:blipFill>
        <p:spPr bwMode="auto">
          <a:xfrm>
            <a:off x="0" y="1295400"/>
            <a:ext cx="9048584" cy="4267200"/>
          </a:xfrm>
          <a:prstGeom prst="rect">
            <a:avLst/>
          </a:prstGeom>
          <a:noFill/>
          <a:ln w="9525">
            <a:noFill/>
            <a:miter lim="800000"/>
            <a:headEnd/>
            <a:tailEnd/>
          </a:ln>
        </p:spPr>
      </p:pic>
      <p:sp>
        <p:nvSpPr>
          <p:cNvPr id="5" name="Rectangle 4"/>
          <p:cNvSpPr/>
          <p:nvPr/>
        </p:nvSpPr>
        <p:spPr>
          <a:xfrm>
            <a:off x="0" y="5657671"/>
            <a:ext cx="8991600" cy="1200329"/>
          </a:xfrm>
          <a:prstGeom prst="rect">
            <a:avLst/>
          </a:prstGeom>
        </p:spPr>
        <p:txBody>
          <a:bodyPr wrap="square">
            <a:spAutoFit/>
          </a:bodyPr>
          <a:lstStyle/>
          <a:p>
            <a:r>
              <a:rPr lang="en-US" sz="3600" b="1" dirty="0" smtClean="0"/>
              <a:t> How to decide …</a:t>
            </a:r>
          </a:p>
          <a:p>
            <a:r>
              <a:rPr lang="en-US" sz="3600" b="1" dirty="0" smtClean="0"/>
              <a:t>Do you want a 3×3 /1x1/ 5×5/11x11  ?  </a:t>
            </a:r>
            <a:endParaRPr 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07330"/>
                                        </p:tgtEl>
                                        <p:attrNameLst>
                                          <p:attrName>style.visibility</p:attrName>
                                        </p:attrNameLst>
                                      </p:cBhvr>
                                      <p:to>
                                        <p:strVal val="visible"/>
                                      </p:to>
                                    </p:set>
                                    <p:anim calcmode="lin" valueType="num">
                                      <p:cBhvr additive="base">
                                        <p:cTn id="13" dur="500" fill="hold"/>
                                        <p:tgtEl>
                                          <p:spTgt spid="1507330"/>
                                        </p:tgtEl>
                                        <p:attrNameLst>
                                          <p:attrName>ppt_x</p:attrName>
                                        </p:attrNameLst>
                                      </p:cBhvr>
                                      <p:tavLst>
                                        <p:tav tm="0">
                                          <p:val>
                                            <p:strVal val="#ppt_x"/>
                                          </p:val>
                                        </p:tav>
                                        <p:tav tm="100000">
                                          <p:val>
                                            <p:strVal val="#ppt_x"/>
                                          </p:val>
                                        </p:tav>
                                      </p:tavLst>
                                    </p:anim>
                                    <p:anim calcmode="lin" valueType="num">
                                      <p:cBhvr additive="base">
                                        <p:cTn id="14" dur="500" fill="hold"/>
                                        <p:tgtEl>
                                          <p:spTgt spid="15073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4893647"/>
          </a:xfrm>
          <a:prstGeom prst="rect">
            <a:avLst/>
          </a:prstGeom>
        </p:spPr>
        <p:txBody>
          <a:bodyPr wrap="square">
            <a:spAutoFit/>
          </a:bodyPr>
          <a:lstStyle/>
          <a:p>
            <a:r>
              <a:rPr lang="en-US" sz="4400" b="1" dirty="0" smtClean="0"/>
              <a:t>Why not have filters with </a:t>
            </a:r>
            <a:r>
              <a:rPr lang="en-US" sz="4400" b="1" dirty="0" smtClean="0">
                <a:solidFill>
                  <a:srgbClr val="FF0000"/>
                </a:solidFill>
              </a:rPr>
              <a:t>multiple sizes</a:t>
            </a:r>
            <a:r>
              <a:rPr lang="en-US" sz="4400" b="1" dirty="0" smtClean="0"/>
              <a:t> operate on the </a:t>
            </a:r>
            <a:r>
              <a:rPr lang="en-US" sz="4400" b="1" dirty="0" smtClean="0">
                <a:solidFill>
                  <a:srgbClr val="FF0000"/>
                </a:solidFill>
              </a:rPr>
              <a:t>same level</a:t>
            </a:r>
            <a:r>
              <a:rPr lang="en-US" sz="4400" b="1" dirty="0" smtClean="0"/>
              <a:t>? </a:t>
            </a:r>
          </a:p>
          <a:p>
            <a:endParaRPr lang="en-US" sz="4400" b="1" dirty="0" smtClean="0"/>
          </a:p>
          <a:p>
            <a:r>
              <a:rPr lang="en-US" sz="4400" b="1" dirty="0" smtClean="0"/>
              <a:t>Do each convolution in parallel and </a:t>
            </a:r>
            <a:r>
              <a:rPr lang="en-US" sz="4800" b="1" dirty="0" smtClean="0">
                <a:solidFill>
                  <a:srgbClr val="FF0000"/>
                </a:solidFill>
              </a:rPr>
              <a:t>concatenate</a:t>
            </a:r>
            <a:r>
              <a:rPr lang="en-US" sz="4400" b="1" dirty="0" smtClean="0"/>
              <a:t> the resulting feature maps before going to the next layer.</a:t>
            </a:r>
          </a:p>
          <a:p>
            <a:endParaRPr lang="en-US" sz="4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8018" name="Picture 2" descr="https://miro.medium.com/max/838/1*DKjGRDd_lJeUfVlY50ojOA.png"/>
          <p:cNvPicPr>
            <a:picLocks noChangeAspect="1" noChangeArrowheads="1"/>
          </p:cNvPicPr>
          <p:nvPr/>
        </p:nvPicPr>
        <p:blipFill>
          <a:blip r:embed="rId2" cstate="print">
            <a:lum bright="-19000"/>
          </a:blip>
          <a:srcRect/>
          <a:stretch>
            <a:fillRect/>
          </a:stretch>
        </p:blipFill>
        <p:spPr bwMode="auto">
          <a:xfrm>
            <a:off x="0" y="0"/>
            <a:ext cx="9144000" cy="6858000"/>
          </a:xfrm>
          <a:prstGeom prst="rect">
            <a:avLst/>
          </a:prstGeom>
          <a:noFill/>
        </p:spPr>
      </p:pic>
      <p:sp>
        <p:nvSpPr>
          <p:cNvPr id="3" name="Rectangle 2"/>
          <p:cNvSpPr/>
          <p:nvPr/>
        </p:nvSpPr>
        <p:spPr>
          <a:xfrm>
            <a:off x="4572000" y="304800"/>
            <a:ext cx="4572000" cy="738664"/>
          </a:xfrm>
          <a:prstGeom prst="rect">
            <a:avLst/>
          </a:prstGeom>
        </p:spPr>
        <p:txBody>
          <a:bodyPr>
            <a:spAutoFit/>
          </a:bodyPr>
          <a:lstStyle/>
          <a:p>
            <a:r>
              <a:rPr lang="en-US" b="1" dirty="0" smtClean="0"/>
              <a:t>The network essentially would get a bit </a:t>
            </a:r>
            <a:r>
              <a:rPr lang="en-US" sz="2400" b="1" dirty="0" smtClean="0">
                <a:solidFill>
                  <a:srgbClr val="FF0000"/>
                </a:solidFill>
              </a:rPr>
              <a:t>“wider” </a:t>
            </a:r>
            <a:r>
              <a:rPr lang="en-US" b="1" dirty="0" smtClean="0"/>
              <a:t>rather than </a:t>
            </a:r>
            <a:r>
              <a:rPr lang="en-US" sz="2400" b="1" dirty="0" smtClean="0">
                <a:solidFill>
                  <a:srgbClr val="FF0000"/>
                </a:solidFill>
              </a:rPr>
              <a:t>“deeper”. </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267200"/>
            <a:ext cx="2514600" cy="369332"/>
          </a:xfrm>
          <a:prstGeom prst="rect">
            <a:avLst/>
          </a:prstGeom>
          <a:noFill/>
        </p:spPr>
        <p:txBody>
          <a:bodyPr wrap="square" rtlCol="0">
            <a:spAutoFit/>
          </a:bodyPr>
          <a:lstStyle/>
          <a:p>
            <a:r>
              <a:rPr lang="en-US" b="1" dirty="0" smtClean="0"/>
              <a:t>A=28x28x96</a:t>
            </a:r>
            <a:endParaRPr lang="en-US" b="1" dirty="0"/>
          </a:p>
        </p:txBody>
      </p:sp>
      <p:sp>
        <p:nvSpPr>
          <p:cNvPr id="4" name="TextBox 3"/>
          <p:cNvSpPr txBox="1"/>
          <p:nvPr/>
        </p:nvSpPr>
        <p:spPr>
          <a:xfrm>
            <a:off x="0" y="4648200"/>
            <a:ext cx="1752600" cy="369332"/>
          </a:xfrm>
          <a:prstGeom prst="rect">
            <a:avLst/>
          </a:prstGeom>
          <a:noFill/>
        </p:spPr>
        <p:txBody>
          <a:bodyPr wrap="square" rtlCol="0">
            <a:spAutoFit/>
          </a:bodyPr>
          <a:lstStyle/>
          <a:p>
            <a:r>
              <a:rPr lang="en-US" b="1" dirty="0" smtClean="0"/>
              <a:t>B=28x28x16</a:t>
            </a:r>
            <a:endParaRPr lang="en-US" b="1" dirty="0"/>
          </a:p>
        </p:txBody>
      </p:sp>
      <p:sp>
        <p:nvSpPr>
          <p:cNvPr id="5" name="TextBox 4"/>
          <p:cNvSpPr txBox="1"/>
          <p:nvPr/>
        </p:nvSpPr>
        <p:spPr>
          <a:xfrm>
            <a:off x="0" y="5029200"/>
            <a:ext cx="3657600" cy="381000"/>
          </a:xfrm>
          <a:prstGeom prst="rect">
            <a:avLst/>
          </a:prstGeom>
          <a:noFill/>
        </p:spPr>
        <p:txBody>
          <a:bodyPr wrap="square" rtlCol="0">
            <a:spAutoFit/>
          </a:bodyPr>
          <a:lstStyle/>
          <a:p>
            <a:r>
              <a:rPr lang="en-US" b="1" dirty="0" smtClean="0"/>
              <a:t>C=28x28x192[depth unchanged]</a:t>
            </a:r>
            <a:r>
              <a:rPr lang="en-US" b="1" dirty="0" err="1" smtClean="0"/>
              <a:t>ed</a:t>
            </a:r>
            <a:r>
              <a:rPr lang="en-US" b="1" dirty="0" smtClean="0"/>
              <a:t>]</a:t>
            </a:r>
            <a:endParaRPr lang="en-US" b="1" dirty="0"/>
          </a:p>
        </p:txBody>
      </p:sp>
      <p:sp>
        <p:nvSpPr>
          <p:cNvPr id="6" name="TextBox 5"/>
          <p:cNvSpPr txBox="1"/>
          <p:nvPr/>
        </p:nvSpPr>
        <p:spPr>
          <a:xfrm>
            <a:off x="0" y="5410200"/>
            <a:ext cx="1981200" cy="369332"/>
          </a:xfrm>
          <a:prstGeom prst="rect">
            <a:avLst/>
          </a:prstGeom>
          <a:noFill/>
        </p:spPr>
        <p:txBody>
          <a:bodyPr wrap="square" rtlCol="0">
            <a:spAutoFit/>
          </a:bodyPr>
          <a:lstStyle/>
          <a:p>
            <a:r>
              <a:rPr lang="en-US" b="1" dirty="0" smtClean="0"/>
              <a:t>D=28x28x64</a:t>
            </a:r>
            <a:endParaRPr lang="en-US" b="1" dirty="0"/>
          </a:p>
        </p:txBody>
      </p:sp>
      <p:sp>
        <p:nvSpPr>
          <p:cNvPr id="7" name="TextBox 6"/>
          <p:cNvSpPr txBox="1"/>
          <p:nvPr/>
        </p:nvSpPr>
        <p:spPr>
          <a:xfrm>
            <a:off x="0" y="5791200"/>
            <a:ext cx="1905000" cy="369332"/>
          </a:xfrm>
          <a:prstGeom prst="rect">
            <a:avLst/>
          </a:prstGeom>
          <a:noFill/>
        </p:spPr>
        <p:txBody>
          <a:bodyPr wrap="square" rtlCol="0">
            <a:spAutoFit/>
          </a:bodyPr>
          <a:lstStyle/>
          <a:p>
            <a:r>
              <a:rPr lang="en-US" b="1" dirty="0" smtClean="0"/>
              <a:t>E=28x28x128</a:t>
            </a:r>
            <a:endParaRPr lang="en-US" b="1" dirty="0"/>
          </a:p>
        </p:txBody>
      </p:sp>
      <p:sp>
        <p:nvSpPr>
          <p:cNvPr id="8" name="TextBox 7"/>
          <p:cNvSpPr txBox="1"/>
          <p:nvPr/>
        </p:nvSpPr>
        <p:spPr>
          <a:xfrm>
            <a:off x="0" y="6172200"/>
            <a:ext cx="1600200" cy="369332"/>
          </a:xfrm>
          <a:prstGeom prst="rect">
            <a:avLst/>
          </a:prstGeom>
          <a:noFill/>
        </p:spPr>
        <p:txBody>
          <a:bodyPr wrap="square" rtlCol="0">
            <a:spAutoFit/>
          </a:bodyPr>
          <a:lstStyle/>
          <a:p>
            <a:r>
              <a:rPr lang="en-US" b="1" dirty="0" smtClean="0"/>
              <a:t>F=28x28x32</a:t>
            </a:r>
            <a:endParaRPr lang="en-US" b="1" dirty="0"/>
          </a:p>
        </p:txBody>
      </p:sp>
      <p:sp>
        <p:nvSpPr>
          <p:cNvPr id="9" name="TextBox 8"/>
          <p:cNvSpPr txBox="1"/>
          <p:nvPr/>
        </p:nvSpPr>
        <p:spPr>
          <a:xfrm>
            <a:off x="0" y="6488668"/>
            <a:ext cx="1981200" cy="369332"/>
          </a:xfrm>
          <a:prstGeom prst="rect">
            <a:avLst/>
          </a:prstGeom>
          <a:noFill/>
        </p:spPr>
        <p:txBody>
          <a:bodyPr wrap="square" rtlCol="0">
            <a:spAutoFit/>
          </a:bodyPr>
          <a:lstStyle/>
          <a:p>
            <a:r>
              <a:rPr lang="en-US" b="1" dirty="0" smtClean="0"/>
              <a:t>G=28x28x32</a:t>
            </a:r>
            <a:endParaRPr lang="en-US" b="1" dirty="0"/>
          </a:p>
        </p:txBody>
      </p:sp>
      <p:pic>
        <p:nvPicPr>
          <p:cNvPr id="5892098" name="Picture 2"/>
          <p:cNvPicPr>
            <a:picLocks noChangeAspect="1" noChangeArrowheads="1"/>
          </p:cNvPicPr>
          <p:nvPr/>
        </p:nvPicPr>
        <p:blipFill>
          <a:blip r:embed="rId2" cstate="print"/>
          <a:srcRect/>
          <a:stretch>
            <a:fillRect/>
          </a:stretch>
        </p:blipFill>
        <p:spPr bwMode="auto">
          <a:xfrm>
            <a:off x="3200400" y="0"/>
            <a:ext cx="5943600" cy="6705600"/>
          </a:xfrm>
          <a:prstGeom prst="rect">
            <a:avLst/>
          </a:prstGeom>
          <a:noFill/>
          <a:ln w="9525">
            <a:noFill/>
            <a:miter lim="800000"/>
            <a:headEnd/>
            <a:tailEnd/>
          </a:ln>
        </p:spPr>
      </p:pic>
      <p:sp>
        <p:nvSpPr>
          <p:cNvPr id="12" name="TextBox 11"/>
          <p:cNvSpPr txBox="1"/>
          <p:nvPr/>
        </p:nvSpPr>
        <p:spPr>
          <a:xfrm>
            <a:off x="0" y="152400"/>
            <a:ext cx="1828800" cy="1323439"/>
          </a:xfrm>
          <a:prstGeom prst="rect">
            <a:avLst/>
          </a:prstGeom>
          <a:noFill/>
        </p:spPr>
        <p:txBody>
          <a:bodyPr wrap="square" rtlCol="0">
            <a:spAutoFit/>
          </a:bodyPr>
          <a:lstStyle/>
          <a:p>
            <a:r>
              <a:rPr lang="en-US" sz="2000" b="1" dirty="0" smtClean="0">
                <a:solidFill>
                  <a:srgbClr val="FF0000"/>
                </a:solidFill>
              </a:rPr>
              <a:t>WRITE DIMENSIONS OF A,B,C,D,E,F,G</a:t>
            </a:r>
            <a:endParaRPr 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3122" name="Picture 2"/>
          <p:cNvPicPr>
            <a:picLocks noChangeAspect="1" noChangeArrowheads="1"/>
          </p:cNvPicPr>
          <p:nvPr/>
        </p:nvPicPr>
        <p:blipFill>
          <a:blip r:embed="rId2" cstate="print"/>
          <a:srcRect/>
          <a:stretch>
            <a:fillRect/>
          </a:stretch>
        </p:blipFill>
        <p:spPr bwMode="auto">
          <a:xfrm>
            <a:off x="90488" y="204788"/>
            <a:ext cx="8963025" cy="6448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077218"/>
          </a:xfrm>
          <a:prstGeom prst="rect">
            <a:avLst/>
          </a:prstGeom>
        </p:spPr>
        <p:txBody>
          <a:bodyPr wrap="square">
            <a:spAutoFit/>
          </a:bodyPr>
          <a:lstStyle/>
          <a:p>
            <a:r>
              <a:rPr lang="en-US" sz="3200" dirty="0" smtClean="0"/>
              <a:t>resulting outputs are concatenated and sent to the next layer.</a:t>
            </a:r>
            <a:endParaRPr lang="en-US" sz="3200" dirty="0"/>
          </a:p>
        </p:txBody>
      </p:sp>
      <p:pic>
        <p:nvPicPr>
          <p:cNvPr id="3" name="Picture 2"/>
          <p:cNvPicPr>
            <a:picLocks noChangeAspect="1" noChangeArrowheads="1"/>
          </p:cNvPicPr>
          <p:nvPr/>
        </p:nvPicPr>
        <p:blipFill>
          <a:blip r:embed="rId2" cstate="print"/>
          <a:srcRect/>
          <a:stretch>
            <a:fillRect/>
          </a:stretch>
        </p:blipFill>
        <p:spPr bwMode="auto">
          <a:xfrm>
            <a:off x="990600" y="482600"/>
            <a:ext cx="6096000" cy="546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1330" name="Picture 2" descr="https://miro.medium.com/max/1743/1*BvcPpFITmdAQu6etStyjJg.png"/>
          <p:cNvPicPr>
            <a:picLocks noChangeAspect="1" noChangeArrowheads="1"/>
          </p:cNvPicPr>
          <p:nvPr/>
        </p:nvPicPr>
        <p:blipFill>
          <a:blip r:embed="rId2" cstate="print"/>
          <a:srcRect/>
          <a:stretch>
            <a:fillRect/>
          </a:stretch>
        </p:blipFill>
        <p:spPr bwMode="auto">
          <a:xfrm>
            <a:off x="0" y="2133600"/>
            <a:ext cx="9144000" cy="4152901"/>
          </a:xfrm>
          <a:prstGeom prst="rect">
            <a:avLst/>
          </a:prstGeom>
          <a:noFill/>
        </p:spPr>
      </p:pic>
      <p:sp>
        <p:nvSpPr>
          <p:cNvPr id="4" name="TextBox 3"/>
          <p:cNvSpPr txBox="1"/>
          <p:nvPr/>
        </p:nvSpPr>
        <p:spPr>
          <a:xfrm>
            <a:off x="0" y="457200"/>
            <a:ext cx="7620000" cy="1446550"/>
          </a:xfrm>
          <a:prstGeom prst="rect">
            <a:avLst/>
          </a:prstGeom>
          <a:noFill/>
        </p:spPr>
        <p:txBody>
          <a:bodyPr wrap="square" rtlCol="0">
            <a:spAutoFit/>
          </a:bodyPr>
          <a:lstStyle/>
          <a:p>
            <a:r>
              <a:rPr lang="en-US" sz="4400" dirty="0" smtClean="0">
                <a:solidFill>
                  <a:srgbClr val="FF0000"/>
                </a:solidFill>
              </a:rPr>
              <a:t>ENCODER-DECODER</a:t>
            </a:r>
          </a:p>
          <a:p>
            <a:r>
              <a:rPr lang="en-US" sz="4400" dirty="0" smtClean="0"/>
              <a:t>Used in image segmentation </a:t>
            </a:r>
            <a:endParaRPr lang="en-US" sz="4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BC6268B-E021-4933-ACFD-67D0B8015A2F}"/>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4724400"/>
          </a:xfrm>
        </p:spPr>
      </p:pic>
      <p:sp>
        <p:nvSpPr>
          <p:cNvPr id="9" name="TextBox 8">
            <a:extLst>
              <a:ext uri="{FF2B5EF4-FFF2-40B4-BE49-F238E27FC236}">
                <a16:creationId xmlns="" xmlns:a16="http://schemas.microsoft.com/office/drawing/2014/main" id="{26C7FF57-92D0-4767-8C6E-3FCB07282F32}"/>
              </a:ext>
            </a:extLst>
          </p:cNvPr>
          <p:cNvSpPr txBox="1"/>
          <p:nvPr/>
        </p:nvSpPr>
        <p:spPr>
          <a:xfrm>
            <a:off x="0" y="4800600"/>
            <a:ext cx="9144000" cy="2092881"/>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solidFill>
                  <a:srgbClr val="FF0000"/>
                </a:solidFill>
              </a:rPr>
              <a:t>1998 paper introduced famous LeNet-5 architecture widely used by banks to recognize handwritten check numbers </a:t>
            </a:r>
            <a:r>
              <a:rPr lang="en-US" sz="2800" b="1" dirty="0"/>
              <a:t> was one of the very first </a:t>
            </a:r>
            <a:r>
              <a:rPr lang="en-US" sz="2800" b="1" dirty="0" smtClean="0"/>
              <a:t>convolution </a:t>
            </a:r>
            <a:r>
              <a:rPr lang="en-US" sz="2800" b="1" dirty="0"/>
              <a:t>neural networks which helped propel the field of </a:t>
            </a:r>
            <a:r>
              <a:rPr lang="en-US" sz="2800" b="1" dirty="0">
                <a:solidFill>
                  <a:srgbClr val="FF0000"/>
                </a:solidFill>
              </a:rPr>
              <a:t>Deep Learning</a:t>
            </a:r>
            <a:r>
              <a:rPr lang="en-US" sz="2800" b="1" dirty="0" smtClean="0">
                <a:solidFill>
                  <a:srgbClr val="FF0000"/>
                </a:solidFill>
              </a:rPr>
              <a:t>.</a:t>
            </a:r>
            <a:endParaRPr lang="en-US" sz="2800" b="1" dirty="0">
              <a:solidFill>
                <a:srgbClr val="FF0000"/>
              </a:solidFill>
            </a:endParaRPr>
          </a:p>
          <a:p>
            <a:pPr marL="285750" indent="-285750">
              <a:buFont typeface="Arial" panose="020B0604020202020204" pitchFamily="34" charset="0"/>
              <a:buChar char="•"/>
            </a:pPr>
            <a:endParaRPr lang="en-US" dirty="0"/>
          </a:p>
        </p:txBody>
      </p:sp>
    </p:spTree>
    <p:extLst>
      <p:ext uri="{BB962C8B-B14F-4D97-AF65-F5344CB8AC3E}">
        <p14:creationId xmlns="" xmlns:p14="http://schemas.microsoft.com/office/powerpoint/2010/main" val="36201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8865" name="Rectangle 1"/>
          <p:cNvSpPr>
            <a:spLocks noChangeArrowheads="1"/>
          </p:cNvSpPr>
          <p:nvPr/>
        </p:nvSpPr>
        <p:spPr bwMode="auto">
          <a:xfrm>
            <a:off x="0" y="1092608"/>
            <a:ext cx="8991600" cy="335476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42729"/>
                </a:solidFill>
                <a:effectLst/>
                <a:latin typeface="Consolas" pitchFamily="49" charset="0"/>
                <a:cs typeface="Consolas" pitchFamily="49" charset="0"/>
              </a:rPr>
              <a:t>	</a:t>
            </a:r>
            <a:r>
              <a:rPr kumimoji="0" lang="en-US" sz="3200" b="1" i="0" u="none" strike="noStrike" cap="none" normalizeH="0" baseline="0" dirty="0" smtClean="0">
                <a:ln>
                  <a:noFill/>
                </a:ln>
                <a:solidFill>
                  <a:srgbClr val="242729"/>
                </a:solidFill>
                <a:effectLst/>
                <a:latin typeface="Consolas" pitchFamily="49" charset="0"/>
                <a:cs typeface="Consolas" pitchFamily="49" charset="0"/>
              </a:rPr>
              <a:t>Image ---&gt; convolution ---&gt; Result	</a:t>
            </a:r>
            <a:endParaRPr kumimoji="0" lang="en-US" sz="28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242729"/>
                </a:solidFill>
                <a:effectLst/>
                <a:latin typeface="Consolas" pitchFamily="49" charset="0"/>
                <a:cs typeface="Consolas" pitchFamily="49" charset="0"/>
              </a:rPr>
              <a:t>Result ---&gt; </a:t>
            </a:r>
            <a:r>
              <a:rPr kumimoji="0" lang="en-US" sz="3200" b="1" i="0" u="none" strike="noStrike" cap="none" normalizeH="0" baseline="0" dirty="0" smtClean="0">
                <a:ln>
                  <a:noFill/>
                </a:ln>
                <a:solidFill>
                  <a:srgbClr val="FF0000"/>
                </a:solidFill>
                <a:effectLst/>
                <a:latin typeface="Consolas" pitchFamily="49" charset="0"/>
                <a:cs typeface="Consolas" pitchFamily="49" charset="0"/>
              </a:rPr>
              <a:t>transposed convolution </a:t>
            </a:r>
            <a:r>
              <a:rPr kumimoji="0" lang="en-US" sz="3200" b="1" i="0" u="none" strike="noStrike" cap="none" normalizeH="0" baseline="0" dirty="0" smtClean="0">
                <a:ln>
                  <a:noFill/>
                </a:ln>
                <a:solidFill>
                  <a:srgbClr val="242729"/>
                </a:solidFill>
                <a:effectLst/>
                <a:latin typeface="Consolas" pitchFamily="49" charset="0"/>
                <a:cs typeface="Consolas" pitchFamily="49" charset="0"/>
              </a:rPr>
              <a:t>---&gt; "</a:t>
            </a:r>
            <a:r>
              <a:rPr kumimoji="0" lang="en-US" sz="3200" b="1" i="0" u="none" strike="noStrike" cap="none" normalizeH="0" baseline="0" dirty="0" err="1" smtClean="0">
                <a:ln>
                  <a:noFill/>
                </a:ln>
                <a:solidFill>
                  <a:srgbClr val="242729"/>
                </a:solidFill>
                <a:effectLst/>
                <a:latin typeface="Consolas" pitchFamily="49" charset="0"/>
                <a:cs typeface="Consolas" pitchFamily="49" charset="0"/>
              </a:rPr>
              <a:t>originalish</a:t>
            </a:r>
            <a:r>
              <a:rPr kumimoji="0" lang="en-US" sz="3200" b="1" i="0" u="none" strike="noStrike" cap="none" normalizeH="0" baseline="0" dirty="0" smtClean="0">
                <a:ln>
                  <a:noFill/>
                </a:ln>
                <a:solidFill>
                  <a:srgbClr val="242729"/>
                </a:solidFill>
                <a:effectLst/>
                <a:latin typeface="Consolas" pitchFamily="49" charset="0"/>
                <a:cs typeface="Consolas" pitchFamily="49" charset="0"/>
              </a:rPr>
              <a:t> 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b="1" dirty="0" smtClean="0">
              <a:solidFill>
                <a:srgbClr val="242729"/>
              </a:solidFill>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b="1" dirty="0" smtClean="0">
              <a:solidFill>
                <a:srgbClr val="242729"/>
              </a:solidFill>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242729"/>
                </a:solidFill>
                <a:effectLst/>
                <a:latin typeface="Arial" pitchFamily="34" charset="0"/>
                <a:cs typeface="Arial" pitchFamily="34" charset="0"/>
              </a:rPr>
              <a:t> </a:t>
            </a:r>
            <a:r>
              <a:rPr kumimoji="0" lang="en-US" sz="3200" b="1" i="0" u="none" strike="noStrike" cap="none" normalizeH="0" baseline="0" dirty="0" smtClean="0">
                <a:ln>
                  <a:noFill/>
                </a:ln>
                <a:solidFill>
                  <a:srgbClr val="242729"/>
                </a:solidFill>
                <a:effectLst/>
                <a:latin typeface="Arial" pitchFamily="34" charset="0"/>
                <a:cs typeface="Arial" pitchFamily="34" charset="0"/>
              </a:rPr>
              <a:t>It is also wrongly called a "</a:t>
            </a:r>
            <a:r>
              <a:rPr kumimoji="0" lang="en-US" sz="3200" b="1" i="0" u="none" strike="noStrike" cap="none" normalizeH="0" baseline="0" dirty="0" err="1" smtClean="0">
                <a:ln>
                  <a:noFill/>
                </a:ln>
                <a:solidFill>
                  <a:srgbClr val="242729"/>
                </a:solidFill>
                <a:effectLst/>
                <a:latin typeface="Arial" pitchFamily="34" charset="0"/>
                <a:cs typeface="Arial" pitchFamily="34" charset="0"/>
              </a:rPr>
              <a:t>deconvolution</a:t>
            </a:r>
            <a:r>
              <a:rPr kumimoji="0" lang="en-US" sz="3200" b="1" i="0" u="none" strike="noStrike" cap="none" normalizeH="0" baseline="0" dirty="0" smtClean="0">
                <a:ln>
                  <a:noFill/>
                </a:ln>
                <a:solidFill>
                  <a:srgbClr val="242729"/>
                </a:solidFill>
                <a:effectLst/>
                <a:latin typeface="Arial" pitchFamily="34" charset="0"/>
                <a:cs typeface="Arial" pitchFamily="34" charset="0"/>
              </a:rPr>
              <a:t>"</a:t>
            </a:r>
            <a:endParaRPr kumimoji="0" lang="en-US" sz="40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938992"/>
          </a:xfrm>
          <a:prstGeom prst="rect">
            <a:avLst/>
          </a:prstGeom>
        </p:spPr>
        <p:txBody>
          <a:bodyPr wrap="square">
            <a:spAutoFit/>
          </a:bodyPr>
          <a:lstStyle/>
          <a:p>
            <a:r>
              <a:rPr lang="en-US" sz="4000" b="1" dirty="0" smtClean="0">
                <a:solidFill>
                  <a:srgbClr val="FF0000"/>
                </a:solidFill>
              </a:rPr>
              <a:t>Transposed Convolutions</a:t>
            </a:r>
          </a:p>
          <a:p>
            <a:endParaRPr lang="en-US" sz="4000" dirty="0" smtClean="0"/>
          </a:p>
          <a:p>
            <a:endParaRPr lang="en-US" sz="4000" dirty="0"/>
          </a:p>
        </p:txBody>
      </p:sp>
      <p:sp>
        <p:nvSpPr>
          <p:cNvPr id="3" name="TextBox 2"/>
          <p:cNvSpPr txBox="1"/>
          <p:nvPr/>
        </p:nvSpPr>
        <p:spPr>
          <a:xfrm>
            <a:off x="0" y="990600"/>
            <a:ext cx="9144000" cy="6494085"/>
          </a:xfrm>
          <a:prstGeom prst="rect">
            <a:avLst/>
          </a:prstGeom>
          <a:noFill/>
        </p:spPr>
        <p:txBody>
          <a:bodyPr wrap="square" rtlCol="0">
            <a:spAutoFit/>
          </a:bodyPr>
          <a:lstStyle/>
          <a:p>
            <a:pPr>
              <a:buFont typeface="Wingdings" pitchFamily="2" charset="2"/>
              <a:buChar char="ü"/>
            </a:pPr>
            <a:r>
              <a:rPr lang="en-US" sz="3200" b="1" dirty="0" smtClean="0"/>
              <a:t>A transposed </a:t>
            </a:r>
            <a:r>
              <a:rPr lang="en-US" sz="3200" b="1" dirty="0" err="1" smtClean="0"/>
              <a:t>convolutional</a:t>
            </a:r>
            <a:r>
              <a:rPr lang="en-US" sz="3200" b="1" dirty="0" smtClean="0"/>
              <a:t> layer carries out a regular convolution but reverts its spatial transformation.</a:t>
            </a:r>
          </a:p>
          <a:p>
            <a:pPr>
              <a:buFont typeface="Wingdings" pitchFamily="2" charset="2"/>
              <a:buChar char="ü"/>
            </a:pPr>
            <a:endParaRPr lang="en-US" sz="3200" b="1" dirty="0" smtClean="0"/>
          </a:p>
          <a:p>
            <a:pPr>
              <a:buFont typeface="Wingdings" pitchFamily="2" charset="2"/>
              <a:buChar char="ü"/>
            </a:pPr>
            <a:r>
              <a:rPr lang="en-US" sz="3200" b="1" dirty="0" smtClean="0"/>
              <a:t>Some sources use the name </a:t>
            </a:r>
            <a:r>
              <a:rPr lang="en-US" sz="3200" b="1" dirty="0" err="1" smtClean="0"/>
              <a:t>deconvolution</a:t>
            </a:r>
            <a:r>
              <a:rPr lang="en-US" sz="3200" b="1" dirty="0" smtClean="0"/>
              <a:t>, which is inappropriate because it’s not a </a:t>
            </a:r>
            <a:r>
              <a:rPr lang="en-US" sz="3200" b="1" dirty="0" err="1" smtClean="0"/>
              <a:t>deconvolution</a:t>
            </a:r>
            <a:r>
              <a:rPr lang="en-US" sz="3200" b="1" dirty="0" smtClean="0"/>
              <a:t>. – which is mathematical inverse of what a </a:t>
            </a:r>
            <a:r>
              <a:rPr lang="en-US" sz="3200" b="1" dirty="0" err="1" smtClean="0"/>
              <a:t>convolutional</a:t>
            </a:r>
            <a:r>
              <a:rPr lang="en-US" sz="3200" b="1" dirty="0" smtClean="0"/>
              <a:t> layer does. </a:t>
            </a:r>
          </a:p>
          <a:p>
            <a:pPr>
              <a:buFont typeface="Wingdings" pitchFamily="2" charset="2"/>
              <a:buChar char="ü"/>
            </a:pPr>
            <a:endParaRPr lang="en-US" sz="3200" b="1" dirty="0" smtClean="0"/>
          </a:p>
          <a:p>
            <a:pPr>
              <a:buFont typeface="Wingdings" pitchFamily="2" charset="2"/>
              <a:buChar char="ü"/>
            </a:pPr>
            <a:r>
              <a:rPr lang="en-US" sz="3200" b="1" dirty="0" smtClean="0"/>
              <a:t>To make things worse </a:t>
            </a:r>
            <a:r>
              <a:rPr lang="en-US" sz="3200" b="1" dirty="0" err="1" smtClean="0"/>
              <a:t>deconvolutions</a:t>
            </a:r>
            <a:r>
              <a:rPr lang="en-US" sz="3200" b="1" dirty="0" smtClean="0"/>
              <a:t> do exists, but they’re not common in the field of deep learning. </a:t>
            </a:r>
          </a:p>
          <a:p>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524863"/>
          </a:xfrm>
          <a:prstGeom prst="rect">
            <a:avLst/>
          </a:prstGeom>
        </p:spPr>
        <p:txBody>
          <a:bodyPr wrap="square">
            <a:spAutoFit/>
          </a:bodyPr>
          <a:lstStyle/>
          <a:p>
            <a:endParaRPr lang="en-US" dirty="0" smtClean="0"/>
          </a:p>
          <a:p>
            <a:pPr>
              <a:buFont typeface="Wingdings" pitchFamily="2" charset="2"/>
              <a:buChar char="ü"/>
            </a:pPr>
            <a:r>
              <a:rPr lang="en-US" sz="4000" b="1" dirty="0" smtClean="0"/>
              <a:t>An actual </a:t>
            </a:r>
            <a:r>
              <a:rPr lang="en-US" sz="4000" b="1" dirty="0" err="1" smtClean="0"/>
              <a:t>deconvolution</a:t>
            </a:r>
            <a:r>
              <a:rPr lang="en-US" sz="4000" b="1" dirty="0" smtClean="0"/>
              <a:t> </a:t>
            </a:r>
            <a:r>
              <a:rPr lang="en-US" sz="4000" b="1" i="1" dirty="0" smtClean="0"/>
              <a:t>reverts the process of a convolution. </a:t>
            </a:r>
          </a:p>
          <a:p>
            <a:pPr>
              <a:buFont typeface="Wingdings" pitchFamily="2" charset="2"/>
              <a:buChar char="ü"/>
            </a:pPr>
            <a:endParaRPr lang="en-US" sz="4000" b="1" dirty="0" smtClean="0"/>
          </a:p>
          <a:p>
            <a:pPr>
              <a:buFont typeface="Wingdings" pitchFamily="2" charset="2"/>
              <a:buChar char="ü"/>
            </a:pPr>
            <a:r>
              <a:rPr lang="en-US" sz="4000" b="1" dirty="0" smtClean="0"/>
              <a:t>Imagine inputting an image into a single </a:t>
            </a:r>
            <a:r>
              <a:rPr lang="en-US" sz="4000" b="1" dirty="0" err="1" smtClean="0"/>
              <a:t>convolutional</a:t>
            </a:r>
            <a:r>
              <a:rPr lang="en-US" sz="4000" b="1" dirty="0" smtClean="0"/>
              <a:t> layer. </a:t>
            </a:r>
          </a:p>
          <a:p>
            <a:pPr>
              <a:buFont typeface="Wingdings" pitchFamily="2" charset="2"/>
              <a:buChar char="ü"/>
            </a:pPr>
            <a:endParaRPr lang="en-US" sz="4000" b="1" dirty="0" smtClean="0"/>
          </a:p>
          <a:p>
            <a:pPr>
              <a:buFont typeface="Wingdings" pitchFamily="2" charset="2"/>
              <a:buChar char="ü"/>
            </a:pPr>
            <a:r>
              <a:rPr lang="en-US" sz="4000" b="1" dirty="0" smtClean="0"/>
              <a:t>Now take the output, throw it into a black box  to bring your original image again. </a:t>
            </a:r>
          </a:p>
          <a:p>
            <a:pPr>
              <a:buFont typeface="Wingdings" pitchFamily="2" charset="2"/>
              <a:buChar char="ü"/>
            </a:pPr>
            <a:r>
              <a:rPr lang="en-US" sz="4000" b="1" dirty="0" smtClean="0"/>
              <a:t>This black box does a </a:t>
            </a:r>
            <a:r>
              <a:rPr lang="en-US" sz="4000" b="1" dirty="0" err="1" smtClean="0"/>
              <a:t>deconvolution</a:t>
            </a:r>
            <a:r>
              <a:rPr lang="en-US" sz="4000" b="1" dirty="0" smtClean="0"/>
              <a:t>. </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15400" cy="1815882"/>
          </a:xfrm>
          <a:prstGeom prst="rect">
            <a:avLst/>
          </a:prstGeom>
        </p:spPr>
        <p:txBody>
          <a:bodyPr wrap="square">
            <a:spAutoFit/>
          </a:bodyPr>
          <a:lstStyle/>
          <a:p>
            <a:r>
              <a:rPr lang="en-US" sz="3200" b="1" dirty="0" smtClean="0">
                <a:solidFill>
                  <a:srgbClr val="FF0000"/>
                </a:solidFill>
              </a:rPr>
              <a:t>Transposed Convolutions</a:t>
            </a:r>
          </a:p>
          <a:p>
            <a:endParaRPr lang="en-US" sz="4000" dirty="0" smtClean="0"/>
          </a:p>
          <a:p>
            <a:endParaRPr lang="en-US" sz="4000" dirty="0"/>
          </a:p>
        </p:txBody>
      </p:sp>
      <p:pic>
        <p:nvPicPr>
          <p:cNvPr id="10189826" name="Picture 2" descr="Image for post"/>
          <p:cNvPicPr>
            <a:picLocks noChangeAspect="1" noChangeArrowheads="1" noCrop="1"/>
          </p:cNvPicPr>
          <p:nvPr/>
        </p:nvPicPr>
        <p:blipFill>
          <a:blip r:embed="rId2" cstate="print"/>
          <a:srcRect/>
          <a:stretch>
            <a:fillRect/>
          </a:stretch>
        </p:blipFill>
        <p:spPr bwMode="auto">
          <a:xfrm>
            <a:off x="457200" y="1996750"/>
            <a:ext cx="4495800" cy="4404051"/>
          </a:xfrm>
          <a:prstGeom prst="rect">
            <a:avLst/>
          </a:prstGeom>
          <a:noFill/>
        </p:spPr>
      </p:pic>
      <p:sp>
        <p:nvSpPr>
          <p:cNvPr id="5" name="Rectangle 4"/>
          <p:cNvSpPr/>
          <p:nvPr/>
        </p:nvSpPr>
        <p:spPr>
          <a:xfrm>
            <a:off x="4953000" y="0"/>
            <a:ext cx="4191000" cy="6124754"/>
          </a:xfrm>
          <a:prstGeom prst="rect">
            <a:avLst/>
          </a:prstGeom>
        </p:spPr>
        <p:txBody>
          <a:bodyPr wrap="square">
            <a:spAutoFit/>
          </a:bodyPr>
          <a:lstStyle/>
          <a:p>
            <a:r>
              <a:rPr lang="en-US" sz="2800" b="1" dirty="0" smtClean="0"/>
              <a:t>An image of 5x5 is fed into a </a:t>
            </a:r>
            <a:r>
              <a:rPr lang="en-US" sz="2800" b="1" dirty="0" err="1" smtClean="0"/>
              <a:t>convolutional</a:t>
            </a:r>
            <a:r>
              <a:rPr lang="en-US" sz="2800" b="1" dirty="0" smtClean="0"/>
              <a:t> layer. </a:t>
            </a:r>
          </a:p>
          <a:p>
            <a:r>
              <a:rPr lang="en-US" sz="2800" b="1" dirty="0" smtClean="0"/>
              <a:t>The stride is set to 2, the padding is deactivated and the kernel is 3x3. </a:t>
            </a:r>
          </a:p>
          <a:p>
            <a:endParaRPr lang="en-US" sz="2800" b="1" dirty="0" smtClean="0"/>
          </a:p>
          <a:p>
            <a:r>
              <a:rPr lang="en-US" sz="2800" b="1" dirty="0" smtClean="0"/>
              <a:t>This results in a 2x2 image.</a:t>
            </a:r>
          </a:p>
          <a:p>
            <a:endParaRPr lang="en-US" sz="2800" b="1" dirty="0" smtClean="0"/>
          </a:p>
          <a:p>
            <a:r>
              <a:rPr lang="en-US" sz="2800" b="1" dirty="0" smtClean="0"/>
              <a:t>If we wanted to reverse this process, we’d need the inverse mathematical operation </a:t>
            </a:r>
          </a:p>
          <a:p>
            <a:endParaRPr lang="en-US" sz="2800" b="1" dirty="0" smtClean="0"/>
          </a:p>
          <a:p>
            <a:r>
              <a:rPr lang="en-US" sz="2800" b="1" dirty="0" smtClean="0"/>
              <a:t>-   </a:t>
            </a:r>
            <a:r>
              <a:rPr lang="en-US" sz="2800" b="1" dirty="0" err="1" smtClean="0"/>
              <a:t>deconvolution</a:t>
            </a:r>
            <a:r>
              <a:rPr lang="en-US" sz="2800" b="1" dirty="0" smtClean="0"/>
              <a:t>.</a:t>
            </a:r>
            <a:endParaRPr lang="en-US" sz="36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15400" cy="1815882"/>
          </a:xfrm>
          <a:prstGeom prst="rect">
            <a:avLst/>
          </a:prstGeom>
        </p:spPr>
        <p:txBody>
          <a:bodyPr wrap="square">
            <a:spAutoFit/>
          </a:bodyPr>
          <a:lstStyle/>
          <a:p>
            <a:r>
              <a:rPr lang="en-US" sz="3200" b="1" dirty="0" smtClean="0">
                <a:solidFill>
                  <a:srgbClr val="FF0000"/>
                </a:solidFill>
              </a:rPr>
              <a:t>Transposed Convolutions</a:t>
            </a:r>
          </a:p>
          <a:p>
            <a:endParaRPr lang="en-US" sz="4000" dirty="0" smtClean="0"/>
          </a:p>
          <a:p>
            <a:endParaRPr lang="en-US" sz="4000" dirty="0"/>
          </a:p>
        </p:txBody>
      </p:sp>
      <p:sp>
        <p:nvSpPr>
          <p:cNvPr id="6" name="Rectangle 5"/>
          <p:cNvSpPr/>
          <p:nvPr/>
        </p:nvSpPr>
        <p:spPr>
          <a:xfrm>
            <a:off x="0" y="685800"/>
            <a:ext cx="9144000" cy="4647426"/>
          </a:xfrm>
          <a:prstGeom prst="rect">
            <a:avLst/>
          </a:prstGeom>
        </p:spPr>
        <p:txBody>
          <a:bodyPr wrap="square">
            <a:spAutoFit/>
          </a:bodyPr>
          <a:lstStyle/>
          <a:p>
            <a:r>
              <a:rPr lang="en-US" sz="3200" b="1" dirty="0" smtClean="0"/>
              <a:t>A transposed convolution guarantees that the output will be a 5x5 image as well (reconstruct spatial resolution), while still performing a normal convolution operation. </a:t>
            </a:r>
          </a:p>
          <a:p>
            <a:endParaRPr lang="en-US" sz="3200" b="1" dirty="0" smtClean="0"/>
          </a:p>
          <a:p>
            <a:r>
              <a:rPr lang="en-US" sz="3200" b="1" dirty="0" smtClean="0"/>
              <a:t>To achieve this, we need to perform some fancy padding on the input</a:t>
            </a:r>
            <a:r>
              <a:rPr lang="en-US" sz="2000" b="1" dirty="0" smtClean="0"/>
              <a:t>.</a:t>
            </a:r>
          </a:p>
          <a:p>
            <a:endParaRPr lang="en-US" sz="2000" b="1" dirty="0" smtClean="0"/>
          </a:p>
          <a:p>
            <a:endParaRPr lang="en-US" sz="3200" b="1" dirty="0" smtClean="0"/>
          </a:p>
          <a:p>
            <a:endParaRPr lang="en-US" sz="2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93922" name="Picture 2" descr="Image for post"/>
          <p:cNvPicPr>
            <a:picLocks noChangeAspect="1" noChangeArrowheads="1" noCrop="1"/>
          </p:cNvPicPr>
          <p:nvPr/>
        </p:nvPicPr>
        <p:blipFill>
          <a:blip r:embed="rId2" cstate="print"/>
          <a:srcRect/>
          <a:stretch>
            <a:fillRect/>
          </a:stretch>
        </p:blipFill>
        <p:spPr bwMode="auto">
          <a:xfrm>
            <a:off x="1752600" y="0"/>
            <a:ext cx="5765063" cy="6553200"/>
          </a:xfrm>
          <a:prstGeom prst="rect">
            <a:avLst/>
          </a:prstGeom>
          <a:noFill/>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pPr>
              <a:buFont typeface="Wingdings" pitchFamily="2" charset="2"/>
              <a:buChar char="ü"/>
            </a:pPr>
            <a:r>
              <a:rPr lang="en-US" sz="4000" b="1" dirty="0" smtClean="0"/>
              <a:t>A transposed convolution is somewhat similar because it produces the same spatial resolution a hypothetical </a:t>
            </a:r>
            <a:r>
              <a:rPr lang="en-US" sz="4000" b="1" dirty="0" err="1" smtClean="0"/>
              <a:t>deconvolutional</a:t>
            </a:r>
            <a:r>
              <a:rPr lang="en-US" sz="4000" b="1" dirty="0" smtClean="0"/>
              <a:t> layer would.</a:t>
            </a:r>
          </a:p>
          <a:p>
            <a:pPr>
              <a:buFont typeface="Wingdings" pitchFamily="2" charset="2"/>
              <a:buChar char="ü"/>
            </a:pPr>
            <a:endParaRPr lang="en-US" sz="4000" b="1" dirty="0" smtClean="0"/>
          </a:p>
          <a:p>
            <a:pPr>
              <a:buFont typeface="Wingdings" pitchFamily="2" charset="2"/>
              <a:buChar char="ü"/>
            </a:pPr>
            <a:r>
              <a:rPr lang="en-US" sz="4000" b="1" dirty="0" smtClean="0"/>
              <a:t> However, the actual mathematical operation that’s being performed on the values is different. A transposed </a:t>
            </a:r>
            <a:r>
              <a:rPr lang="en-US" sz="4000" b="1" dirty="0" err="1" smtClean="0"/>
              <a:t>convolutional</a:t>
            </a:r>
            <a:r>
              <a:rPr lang="en-US" sz="4000" b="1" dirty="0" smtClean="0"/>
              <a:t> layer carries out a regular convolution but reverts its spatial transformation.</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4706" name="Picture 2" descr="Image for post"/>
          <p:cNvPicPr>
            <a:picLocks noChangeAspect="1" noChangeArrowheads="1" noCrop="1"/>
          </p:cNvPicPr>
          <p:nvPr/>
        </p:nvPicPr>
        <p:blipFill>
          <a:blip r:embed="rId2" cstate="print"/>
          <a:srcRect/>
          <a:stretch>
            <a:fillRect/>
          </a:stretch>
        </p:blipFill>
        <p:spPr bwMode="auto">
          <a:xfrm>
            <a:off x="0" y="0"/>
            <a:ext cx="5334000" cy="6063206"/>
          </a:xfrm>
          <a:prstGeom prst="rect">
            <a:avLst/>
          </a:prstGeom>
          <a:noFill/>
        </p:spPr>
      </p:pic>
      <p:sp>
        <p:nvSpPr>
          <p:cNvPr id="3" name="Rectangle 2"/>
          <p:cNvSpPr/>
          <p:nvPr/>
        </p:nvSpPr>
        <p:spPr>
          <a:xfrm>
            <a:off x="3962400" y="5105400"/>
            <a:ext cx="5181600" cy="1384995"/>
          </a:xfrm>
          <a:prstGeom prst="rect">
            <a:avLst/>
          </a:prstGeom>
        </p:spPr>
        <p:txBody>
          <a:bodyPr wrap="square">
            <a:spAutoFit/>
          </a:bodyPr>
          <a:lstStyle/>
          <a:p>
            <a:r>
              <a:rPr lang="en-US" sz="2800" dirty="0" smtClean="0"/>
              <a:t>2D convolution on 5x5 input, using a kernel size of 3, stride of 1 and padding of 1</a:t>
            </a:r>
            <a:endParaRPr lang="en-US" sz="2800" dirty="0"/>
          </a:p>
        </p:txBody>
      </p:sp>
      <p:sp>
        <p:nvSpPr>
          <p:cNvPr id="4" name="TextBox 3"/>
          <p:cNvSpPr txBox="1"/>
          <p:nvPr/>
        </p:nvSpPr>
        <p:spPr>
          <a:xfrm>
            <a:off x="6019800" y="762000"/>
            <a:ext cx="2514600" cy="1754326"/>
          </a:xfrm>
          <a:prstGeom prst="rect">
            <a:avLst/>
          </a:prstGeom>
          <a:noFill/>
        </p:spPr>
        <p:txBody>
          <a:bodyPr wrap="square" rtlCol="0">
            <a:spAutoFit/>
          </a:bodyPr>
          <a:lstStyle/>
          <a:p>
            <a:r>
              <a:rPr lang="en-US" sz="3600" dirty="0" smtClean="0"/>
              <a:t>Describe the operation </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4500463" cy="707886"/>
          </a:xfrm>
          <a:prstGeom prst="rect">
            <a:avLst/>
          </a:prstGeom>
        </p:spPr>
        <p:txBody>
          <a:bodyPr wrap="none">
            <a:spAutoFit/>
          </a:bodyPr>
          <a:lstStyle/>
          <a:p>
            <a:r>
              <a:rPr lang="en-US" sz="4000" dirty="0" smtClean="0"/>
              <a:t>Dilated Convolutions</a:t>
            </a:r>
            <a:endParaRPr lang="en-US" sz="4000" dirty="0"/>
          </a:p>
        </p:txBody>
      </p:sp>
      <p:pic>
        <p:nvPicPr>
          <p:cNvPr id="10188802" name="Picture 2" descr="Image for post"/>
          <p:cNvPicPr>
            <a:picLocks noChangeAspect="1" noChangeArrowheads="1" noCrop="1"/>
          </p:cNvPicPr>
          <p:nvPr/>
        </p:nvPicPr>
        <p:blipFill>
          <a:blip r:embed="rId2" cstate="print"/>
          <a:srcRect/>
          <a:stretch>
            <a:fillRect/>
          </a:stretch>
        </p:blipFill>
        <p:spPr bwMode="auto">
          <a:xfrm>
            <a:off x="0" y="1066800"/>
            <a:ext cx="5451000" cy="5791200"/>
          </a:xfrm>
          <a:prstGeom prst="rect">
            <a:avLst/>
          </a:prstGeom>
          <a:noFill/>
        </p:spPr>
      </p:pic>
      <p:sp>
        <p:nvSpPr>
          <p:cNvPr id="4" name="Rectangle 3"/>
          <p:cNvSpPr/>
          <p:nvPr/>
        </p:nvSpPr>
        <p:spPr>
          <a:xfrm>
            <a:off x="5181600" y="0"/>
            <a:ext cx="3962400" cy="7817525"/>
          </a:xfrm>
          <a:prstGeom prst="rect">
            <a:avLst/>
          </a:prstGeom>
        </p:spPr>
        <p:txBody>
          <a:bodyPr wrap="square">
            <a:spAutoFit/>
          </a:bodyPr>
          <a:lstStyle/>
          <a:p>
            <a:r>
              <a:rPr lang="en-US" sz="2800" dirty="0" smtClean="0"/>
              <a:t>Dilated convolutions introduce another parameter to </a:t>
            </a:r>
            <a:r>
              <a:rPr lang="en-US" sz="2800" dirty="0" err="1" smtClean="0"/>
              <a:t>convolutional</a:t>
            </a:r>
            <a:r>
              <a:rPr lang="en-US" sz="2800" dirty="0" smtClean="0"/>
              <a:t> layers called the </a:t>
            </a:r>
            <a:r>
              <a:rPr lang="en-US" sz="2800" b="1" dirty="0" smtClean="0">
                <a:solidFill>
                  <a:srgbClr val="FF0000"/>
                </a:solidFill>
              </a:rPr>
              <a:t>dilation rate</a:t>
            </a:r>
            <a:r>
              <a:rPr lang="en-US" dirty="0" smtClean="0">
                <a:solidFill>
                  <a:srgbClr val="FF0000"/>
                </a:solidFill>
              </a:rPr>
              <a:t>.</a:t>
            </a:r>
          </a:p>
          <a:p>
            <a:endParaRPr lang="en-US" dirty="0" smtClean="0">
              <a:solidFill>
                <a:srgbClr val="FF0000"/>
              </a:solidFill>
            </a:endParaRPr>
          </a:p>
          <a:p>
            <a:r>
              <a:rPr lang="en-US" sz="2800" dirty="0" smtClean="0">
                <a:solidFill>
                  <a:srgbClr val="FF0000"/>
                </a:solidFill>
              </a:rPr>
              <a:t>dilation rate k=1</a:t>
            </a:r>
          </a:p>
          <a:p>
            <a:r>
              <a:rPr lang="en-US" sz="2800" dirty="0" smtClean="0">
                <a:solidFill>
                  <a:srgbClr val="FF0000"/>
                </a:solidFill>
              </a:rPr>
              <a:t> is normal convolution  </a:t>
            </a:r>
          </a:p>
          <a:p>
            <a:r>
              <a:rPr lang="en-US" sz="2800" dirty="0" smtClean="0">
                <a:solidFill>
                  <a:srgbClr val="FF0000"/>
                </a:solidFill>
              </a:rPr>
              <a:t>k=2 means </a:t>
            </a:r>
          </a:p>
          <a:p>
            <a:r>
              <a:rPr lang="en-US" sz="2800" dirty="0" smtClean="0">
                <a:solidFill>
                  <a:srgbClr val="FF0000"/>
                </a:solidFill>
              </a:rPr>
              <a:t>skipping one pixel per input, </a:t>
            </a:r>
          </a:p>
          <a:p>
            <a:r>
              <a:rPr lang="en-US" sz="2800" dirty="0" smtClean="0">
                <a:solidFill>
                  <a:srgbClr val="FF0000"/>
                </a:solidFill>
              </a:rPr>
              <a:t>k=3 means </a:t>
            </a:r>
          </a:p>
          <a:p>
            <a:r>
              <a:rPr lang="en-US" sz="2800" dirty="0" smtClean="0">
                <a:solidFill>
                  <a:srgbClr val="FF0000"/>
                </a:solidFill>
              </a:rPr>
              <a:t>skipping two pixels per input  </a:t>
            </a:r>
          </a:p>
          <a:p>
            <a:r>
              <a:rPr lang="en-US" sz="2800" dirty="0" smtClean="0">
                <a:solidFill>
                  <a:srgbClr val="FF0000"/>
                </a:solidFill>
              </a:rPr>
              <a:t> k=4 means </a:t>
            </a:r>
          </a:p>
          <a:p>
            <a:r>
              <a:rPr lang="en-US" sz="2800" dirty="0" smtClean="0">
                <a:solidFill>
                  <a:srgbClr val="FF0000"/>
                </a:solidFill>
              </a:rPr>
              <a:t>skipping 3 pixels.</a:t>
            </a:r>
            <a:endParaRPr lang="en-US" dirty="0" smtClean="0">
              <a:solidFill>
                <a:srgbClr val="FF0000"/>
              </a:solidFill>
            </a:endParaRPr>
          </a:p>
          <a:p>
            <a:r>
              <a:rPr lang="en-US" dirty="0" smtClean="0">
                <a:solidFill>
                  <a:srgbClr val="FF0000"/>
                </a:solidFill>
              </a:rPr>
              <a:t> </a:t>
            </a:r>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0034" name="Picture 2"/>
          <p:cNvPicPr>
            <a:picLocks noChangeAspect="1" noChangeArrowheads="1"/>
          </p:cNvPicPr>
          <p:nvPr/>
        </p:nvPicPr>
        <p:blipFill>
          <a:blip r:embed="rId2" cstate="print"/>
          <a:srcRect/>
          <a:stretch>
            <a:fillRect/>
          </a:stretch>
        </p:blipFill>
        <p:spPr bwMode="auto">
          <a:xfrm>
            <a:off x="0" y="0"/>
            <a:ext cx="9144000" cy="4267200"/>
          </a:xfrm>
          <a:prstGeom prst="rect">
            <a:avLst/>
          </a:prstGeom>
          <a:noFill/>
          <a:ln w="9525">
            <a:noFill/>
            <a:miter lim="800000"/>
            <a:headEnd/>
            <a:tailEnd/>
          </a:ln>
        </p:spPr>
      </p:pic>
      <p:sp>
        <p:nvSpPr>
          <p:cNvPr id="6" name="TextBox 5"/>
          <p:cNvSpPr txBox="1"/>
          <p:nvPr/>
        </p:nvSpPr>
        <p:spPr>
          <a:xfrm>
            <a:off x="0" y="5473005"/>
            <a:ext cx="9144000" cy="1384995"/>
          </a:xfrm>
          <a:prstGeom prst="rect">
            <a:avLst/>
          </a:prstGeom>
          <a:noFill/>
        </p:spPr>
        <p:txBody>
          <a:bodyPr wrap="square" rtlCol="0">
            <a:spAutoFit/>
          </a:bodyPr>
          <a:lstStyle/>
          <a:p>
            <a:r>
              <a:rPr lang="en-US" sz="2800" dirty="0" smtClean="0"/>
              <a:t>Receptive Field grows from 3x3 to 7x7 to 15x15</a:t>
            </a:r>
          </a:p>
          <a:p>
            <a:r>
              <a:rPr lang="en-US" sz="2800" dirty="0" smtClean="0"/>
              <a:t>Filter size same :3x3, </a:t>
            </a:r>
            <a:r>
              <a:rPr lang="en-US" sz="2800" b="1" dirty="0" smtClean="0">
                <a:solidFill>
                  <a:srgbClr val="FF0000"/>
                </a:solidFill>
              </a:rPr>
              <a:t>number of parameters to be trained remain the same (=9)</a:t>
            </a:r>
            <a:endParaRPr lang="en-US" sz="2800" b="1" dirty="0">
              <a:solidFill>
                <a:srgbClr val="FF0000"/>
              </a:solidFill>
            </a:endParaRPr>
          </a:p>
        </p:txBody>
      </p:sp>
      <p:sp>
        <p:nvSpPr>
          <p:cNvPr id="5" name="TextBox 4"/>
          <p:cNvSpPr txBox="1"/>
          <p:nvPr/>
        </p:nvSpPr>
        <p:spPr>
          <a:xfrm>
            <a:off x="152400" y="4953000"/>
            <a:ext cx="8991600" cy="523220"/>
          </a:xfrm>
          <a:prstGeom prst="rect">
            <a:avLst/>
          </a:prstGeom>
          <a:noFill/>
        </p:spPr>
        <p:txBody>
          <a:bodyPr wrap="square" rtlCol="0">
            <a:spAutoFit/>
          </a:bodyPr>
          <a:lstStyle/>
          <a:p>
            <a:r>
              <a:rPr lang="en-US" dirty="0" smtClean="0"/>
              <a:t>   </a:t>
            </a:r>
            <a:r>
              <a:rPr lang="en-US" sz="2800" dirty="0" smtClean="0"/>
              <a:t>k=1				k=2				k=4</a:t>
            </a:r>
            <a:endParaRPr lang="en-US" sz="2800" dirty="0"/>
          </a:p>
        </p:txBody>
      </p:sp>
      <p:sp>
        <p:nvSpPr>
          <p:cNvPr id="7" name="TextBox 6"/>
          <p:cNvSpPr txBox="1"/>
          <p:nvPr/>
        </p:nvSpPr>
        <p:spPr>
          <a:xfrm>
            <a:off x="228600" y="4267200"/>
            <a:ext cx="5257800" cy="584775"/>
          </a:xfrm>
          <a:prstGeom prst="rect">
            <a:avLst/>
          </a:prstGeom>
          <a:noFill/>
        </p:spPr>
        <p:txBody>
          <a:bodyPr wrap="square" rtlCol="0">
            <a:spAutoFit/>
          </a:bodyPr>
          <a:lstStyle/>
          <a:p>
            <a:r>
              <a:rPr lang="en-US" sz="3200" dirty="0" smtClean="0">
                <a:solidFill>
                  <a:srgbClr val="FF0000"/>
                </a:solidFill>
              </a:rPr>
              <a:t>WRITE k VALUES</a:t>
            </a:r>
            <a:endParaRPr 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7162800"/>
          </a:xfrm>
        </p:spPr>
        <p:txBody>
          <a:bodyPr>
            <a:normAutofit fontScale="55000" lnSpcReduction="20000"/>
          </a:bodyPr>
          <a:lstStyle/>
          <a:p>
            <a:r>
              <a:rPr lang="en-US" sz="5900" dirty="0" smtClean="0"/>
              <a:t>Publication of the paper, </a:t>
            </a:r>
            <a:r>
              <a:rPr lang="en-US" sz="5900" u="sng" dirty="0" smtClean="0">
                <a:hlinkClick r:id="rId2"/>
              </a:rPr>
              <a:t>“</a:t>
            </a:r>
            <a:r>
              <a:rPr lang="en-US" sz="5900" u="sng" dirty="0" err="1" smtClean="0">
                <a:hlinkClick r:id="rId2"/>
              </a:rPr>
              <a:t>ImageNet</a:t>
            </a:r>
            <a:r>
              <a:rPr lang="en-US" sz="5900" u="sng" dirty="0" smtClean="0">
                <a:hlinkClick r:id="rId2"/>
              </a:rPr>
              <a:t> Classification with Deep </a:t>
            </a:r>
            <a:r>
              <a:rPr lang="en-US" sz="5900" u="sng" dirty="0" err="1" smtClean="0">
                <a:hlinkClick r:id="rId2"/>
              </a:rPr>
              <a:t>Convolutional</a:t>
            </a:r>
            <a:r>
              <a:rPr lang="en-US" sz="5900" u="sng" dirty="0" smtClean="0">
                <a:hlinkClick r:id="rId2"/>
              </a:rPr>
              <a:t> Neural Networks”</a:t>
            </a:r>
            <a:r>
              <a:rPr lang="en-US" sz="5900" dirty="0" smtClean="0"/>
              <a:t>  in 2012 by Alex </a:t>
            </a:r>
            <a:r>
              <a:rPr lang="en-US" sz="5900" dirty="0" err="1" smtClean="0"/>
              <a:t>Krizhevsky</a:t>
            </a:r>
            <a:r>
              <a:rPr lang="en-US" sz="5900" dirty="0" smtClean="0"/>
              <a:t>, </a:t>
            </a:r>
            <a:r>
              <a:rPr lang="en-US" sz="5900" dirty="0" err="1" smtClean="0"/>
              <a:t>Ilya</a:t>
            </a:r>
            <a:r>
              <a:rPr lang="en-US" sz="5900" dirty="0" smtClean="0"/>
              <a:t> </a:t>
            </a:r>
            <a:r>
              <a:rPr lang="en-US" sz="5900" dirty="0" err="1" smtClean="0"/>
              <a:t>Sutskever</a:t>
            </a:r>
            <a:r>
              <a:rPr lang="en-US" sz="5900" dirty="0" smtClean="0"/>
              <a:t>, and Geoffrey E. Hinton introducing </a:t>
            </a:r>
            <a:r>
              <a:rPr lang="en-US" sz="5900" dirty="0" err="1" smtClean="0"/>
              <a:t>AlexNet</a:t>
            </a:r>
            <a:r>
              <a:rPr lang="en-US" sz="5900" dirty="0" smtClean="0"/>
              <a:t> was a </a:t>
            </a:r>
            <a:r>
              <a:rPr lang="en-US" sz="5900" dirty="0" smtClean="0">
                <a:solidFill>
                  <a:srgbClr val="FF0000"/>
                </a:solidFill>
              </a:rPr>
              <a:t>seismic shift that broke the Richter scale!</a:t>
            </a:r>
            <a:r>
              <a:rPr lang="en-US" sz="5900" dirty="0" smtClean="0"/>
              <a:t> </a:t>
            </a:r>
            <a:r>
              <a:rPr lang="en-US" sz="5900" b="1" dirty="0" smtClean="0"/>
              <a:t>As of 2018 it has been cited over 25,000 times.</a:t>
            </a:r>
            <a:endParaRPr lang="en-US" sz="5900" dirty="0" smtClean="0"/>
          </a:p>
          <a:p>
            <a:endParaRPr lang="en-US" sz="5900" dirty="0" smtClean="0"/>
          </a:p>
          <a:p>
            <a:r>
              <a:rPr lang="en-US" sz="5900" i="1" dirty="0" smtClean="0">
                <a:solidFill>
                  <a:srgbClr val="FF0000"/>
                </a:solidFill>
              </a:rPr>
              <a:t>The paper forged a new landscape in Computer Vision by demolishing old ideas in one masterful stroke.</a:t>
            </a:r>
          </a:p>
          <a:p>
            <a:pPr>
              <a:buNone/>
            </a:pPr>
            <a:endParaRPr lang="en-US" sz="5100" b="1" dirty="0" smtClean="0"/>
          </a:p>
          <a:p>
            <a:r>
              <a:rPr lang="en-US" sz="5900" b="1" dirty="0" smtClean="0"/>
              <a:t>The original paper's primary result was that </a:t>
            </a:r>
            <a:r>
              <a:rPr lang="en-US" sz="5900" b="1" dirty="0" smtClean="0">
                <a:solidFill>
                  <a:srgbClr val="FF0000"/>
                </a:solidFill>
              </a:rPr>
              <a:t>the depth of the model was essential for its high performance</a:t>
            </a:r>
            <a:r>
              <a:rPr lang="en-US" sz="5900" b="1" dirty="0" smtClean="0"/>
              <a:t>, which was computationally expensive, but </a:t>
            </a:r>
            <a:r>
              <a:rPr lang="en-US" sz="5900" b="1" dirty="0" smtClean="0">
                <a:solidFill>
                  <a:srgbClr val="FF0000"/>
                </a:solidFill>
              </a:rPr>
              <a:t>made feasible due to the utilization of GPUs </a:t>
            </a:r>
            <a:r>
              <a:rPr lang="en-US" sz="5900" b="1" dirty="0" smtClean="0"/>
              <a:t>during training</a:t>
            </a:r>
          </a:p>
          <a:p>
            <a:endParaRPr lang="en-US" sz="4600" dirty="0" smtClean="0"/>
          </a:p>
          <a:p>
            <a:endParaRPr lang="en-US" sz="40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r>
              <a:rPr lang="en-US" sz="3200" b="1" dirty="0" smtClean="0">
                <a:solidFill>
                  <a:srgbClr val="FF0000"/>
                </a:solidFill>
              </a:rPr>
              <a:t>dilated convolution </a:t>
            </a:r>
            <a:r>
              <a:rPr lang="en-US" sz="3200" dirty="0" smtClean="0"/>
              <a:t>works in a similar way to a normal convolution, the major difference being that the </a:t>
            </a:r>
            <a:r>
              <a:rPr lang="en-US" sz="3200" dirty="0" smtClean="0">
                <a:solidFill>
                  <a:srgbClr val="FF0000"/>
                </a:solidFill>
              </a:rPr>
              <a:t>receptive field no longer consists of contiguous pixels, </a:t>
            </a:r>
            <a:r>
              <a:rPr lang="en-US" sz="3200" dirty="0" smtClean="0"/>
              <a:t>but of individual pixels separated by other pixels. </a:t>
            </a:r>
          </a:p>
          <a:p>
            <a:endParaRPr lang="en-US" sz="3200" dirty="0" smtClean="0"/>
          </a:p>
          <a:p>
            <a:r>
              <a:rPr lang="en-US" sz="3200" dirty="0" smtClean="0"/>
              <a:t>Dilated Convolution  delivers a wider field of view at the same computational cost.</a:t>
            </a:r>
          </a:p>
          <a:p>
            <a:endParaRPr lang="en-US" sz="3200" dirty="0" smtClean="0"/>
          </a:p>
          <a:p>
            <a:r>
              <a:rPr lang="en-US" sz="3200" dirty="0" smtClean="0"/>
              <a:t> helpful in Encoder-Decoder architectures </a:t>
            </a:r>
            <a:r>
              <a:rPr lang="en-US" sz="3200" b="1" dirty="0" smtClean="0"/>
              <a:t> - combining the </a:t>
            </a:r>
            <a:r>
              <a:rPr lang="en-US" sz="3200" b="1" dirty="0" err="1" smtClean="0"/>
              <a:t>upscaling</a:t>
            </a:r>
            <a:r>
              <a:rPr lang="en-US" sz="3200" b="1" dirty="0" smtClean="0"/>
              <a:t> of an image with a convolution, instead of doing two separate processes.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981200"/>
            <a:ext cx="2743200" cy="1862048"/>
          </a:xfrm>
          <a:prstGeom prst="rect">
            <a:avLst/>
          </a:prstGeom>
          <a:noFill/>
        </p:spPr>
        <p:txBody>
          <a:bodyPr wrap="square" rtlCol="0">
            <a:spAutoFit/>
          </a:bodyPr>
          <a:lstStyle/>
          <a:p>
            <a:r>
              <a:rPr lang="en-US" sz="11500" dirty="0" smtClean="0"/>
              <a:t>END</a:t>
            </a:r>
            <a:endParaRPr lang="en-US" sz="115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pPr>
              <a:buFont typeface="Wingdings" pitchFamily="2" charset="2"/>
              <a:buChar char="ü"/>
            </a:pPr>
            <a:r>
              <a:rPr lang="en-US" sz="3200" b="1" dirty="0" smtClean="0"/>
              <a:t>Some of the most important innovations have sprung from submissions by academics and industry leaders to the </a:t>
            </a:r>
            <a:r>
              <a:rPr lang="en-US" sz="3200" b="1" i="1" dirty="0" err="1" smtClean="0">
                <a:solidFill>
                  <a:srgbClr val="FF0000"/>
                </a:solidFill>
              </a:rPr>
              <a:t>ImageNet</a:t>
            </a:r>
            <a:r>
              <a:rPr lang="en-US" sz="3200" b="1" i="1" dirty="0" smtClean="0">
                <a:solidFill>
                  <a:srgbClr val="FF0000"/>
                </a:solidFill>
              </a:rPr>
              <a:t> Large Scale Visual Recognition Challenge</a:t>
            </a:r>
            <a:r>
              <a:rPr lang="en-US" sz="3200" b="1" dirty="0" smtClean="0">
                <a:solidFill>
                  <a:srgbClr val="FF0000"/>
                </a:solidFill>
              </a:rPr>
              <a:t>, or </a:t>
            </a:r>
            <a:r>
              <a:rPr lang="en-US" sz="3200" b="1" i="1" dirty="0" smtClean="0">
                <a:solidFill>
                  <a:srgbClr val="FF0000"/>
                </a:solidFill>
              </a:rPr>
              <a:t>ILSVRC</a:t>
            </a:r>
            <a:r>
              <a:rPr lang="en-US" sz="3200" b="1" dirty="0" smtClean="0"/>
              <a:t>--- </a:t>
            </a:r>
            <a:r>
              <a:rPr lang="en-US" sz="3200" b="1" dirty="0" smtClean="0">
                <a:latin typeface="medium-content-serif-font"/>
                <a:cs typeface="Arial" pitchFamily="34" charset="0"/>
              </a:rPr>
              <a:t>called </a:t>
            </a:r>
            <a:r>
              <a:rPr lang="en-US" sz="3200" b="1" dirty="0" smtClean="0"/>
              <a:t>the Olympics for </a:t>
            </a:r>
            <a:r>
              <a:rPr lang="en-US" sz="3200" b="1" dirty="0" smtClean="0">
                <a:solidFill>
                  <a:srgbClr val="FF0000"/>
                </a:solidFill>
              </a:rPr>
              <a:t>“seeing computers” </a:t>
            </a:r>
          </a:p>
          <a:p>
            <a:pPr>
              <a:buFont typeface="Wingdings" pitchFamily="2" charset="2"/>
              <a:buChar char="ü"/>
            </a:pPr>
            <a:endParaRPr lang="en-US" sz="3200" b="1" dirty="0" smtClean="0"/>
          </a:p>
          <a:p>
            <a:pPr>
              <a:buFont typeface="Wingdings" pitchFamily="2" charset="2"/>
              <a:buChar char="ü"/>
            </a:pPr>
            <a:r>
              <a:rPr lang="en-US" sz="3200" b="1" dirty="0" smtClean="0"/>
              <a:t>The ILSVRC is an annual computer vision competition developed upon a subset of a publicly available computer vision dataset called </a:t>
            </a:r>
            <a:r>
              <a:rPr lang="en-US" sz="3200" b="1" dirty="0" err="1" smtClean="0"/>
              <a:t>ImageNet</a:t>
            </a:r>
            <a:r>
              <a:rPr lang="en-US" sz="3200" b="1" dirty="0" smtClean="0"/>
              <a:t>. </a:t>
            </a:r>
          </a:p>
          <a:p>
            <a:pPr>
              <a:buFont typeface="Wingdings" pitchFamily="2" charset="2"/>
              <a:buChar char="ü"/>
            </a:pPr>
            <a:endParaRPr lang="en-US" sz="3200" b="1" dirty="0" smtClean="0"/>
          </a:p>
          <a:p>
            <a:pPr>
              <a:buFont typeface="Wingdings" pitchFamily="2" charset="2"/>
              <a:buChar char="ü"/>
            </a:pPr>
            <a:r>
              <a:rPr lang="en-US" sz="3200" b="1" dirty="0" smtClean="0"/>
              <a:t>As such, the tasks and even the challenge itself is often referred to as the </a:t>
            </a:r>
            <a:r>
              <a:rPr lang="en-US" sz="3200" b="1" dirty="0" err="1" smtClean="0"/>
              <a:t>ImageNet</a:t>
            </a:r>
            <a:r>
              <a:rPr lang="en-US" sz="3200" b="1" dirty="0" smtClean="0"/>
              <a:t> Competition.</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17"/>
            <a:ext cx="9144000" cy="6863417"/>
          </a:xfrm>
          <a:prstGeom prst="rect">
            <a:avLst/>
          </a:prstGeom>
        </p:spPr>
        <p:txBody>
          <a:bodyPr wrap="square">
            <a:spAutoFit/>
          </a:bodyPr>
          <a:lstStyle/>
          <a:p>
            <a:pPr fontAlgn="base"/>
            <a:r>
              <a:rPr lang="en-US" sz="4000" dirty="0" smtClean="0"/>
              <a:t>The general challenge tasks for most years are as follows:</a:t>
            </a:r>
          </a:p>
          <a:p>
            <a:pPr fontAlgn="base"/>
            <a:r>
              <a:rPr lang="en-US" sz="4000" b="1" dirty="0" smtClean="0">
                <a:solidFill>
                  <a:srgbClr val="FF0000"/>
                </a:solidFill>
              </a:rPr>
              <a:t>Image classification</a:t>
            </a:r>
            <a:r>
              <a:rPr lang="en-US" sz="4000" dirty="0" smtClean="0"/>
              <a:t>: </a:t>
            </a:r>
            <a:r>
              <a:rPr lang="en-US" sz="4000" b="1" dirty="0" smtClean="0"/>
              <a:t>Predict the classes </a:t>
            </a:r>
            <a:r>
              <a:rPr lang="en-US" sz="4000" dirty="0" smtClean="0"/>
              <a:t>of objects present in an image.</a:t>
            </a:r>
          </a:p>
          <a:p>
            <a:pPr fontAlgn="base"/>
            <a:r>
              <a:rPr lang="en-US" sz="4000" b="1" dirty="0" smtClean="0">
                <a:solidFill>
                  <a:srgbClr val="FF0000"/>
                </a:solidFill>
              </a:rPr>
              <a:t>Single-object localization</a:t>
            </a:r>
            <a:r>
              <a:rPr lang="en-US" sz="4000" dirty="0" smtClean="0"/>
              <a:t>: Image classification + draw a bounding box </a:t>
            </a:r>
            <a:r>
              <a:rPr lang="en-US" sz="4000" b="1" dirty="0" smtClean="0"/>
              <a:t>around</a:t>
            </a:r>
            <a:r>
              <a:rPr lang="en-US" sz="4000" dirty="0" smtClean="0"/>
              <a:t> </a:t>
            </a:r>
            <a:r>
              <a:rPr lang="en-US" sz="4000" b="1" dirty="0" smtClean="0"/>
              <a:t>one example of each object present.</a:t>
            </a:r>
          </a:p>
          <a:p>
            <a:pPr fontAlgn="base"/>
            <a:r>
              <a:rPr lang="en-US" sz="4000" b="1" dirty="0" smtClean="0">
                <a:solidFill>
                  <a:srgbClr val="FF0000"/>
                </a:solidFill>
              </a:rPr>
              <a:t>Object detection</a:t>
            </a:r>
            <a:r>
              <a:rPr lang="en-US" sz="4000" dirty="0" smtClean="0"/>
              <a:t>: Image classification + draw a bounding box </a:t>
            </a:r>
            <a:r>
              <a:rPr lang="en-US" sz="4000" b="1" dirty="0" smtClean="0"/>
              <a:t>around each object present.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4658" name="Picture 2" descr="Evolution of Object Detection and Localization Algorithms | by Prince  Grover | Towards Data Science"/>
          <p:cNvPicPr>
            <a:picLocks noChangeAspect="1" noChangeArrowheads="1"/>
          </p:cNvPicPr>
          <p:nvPr/>
        </p:nvPicPr>
        <p:blipFill>
          <a:blip r:embed="rId2" cstate="print"/>
          <a:srcRect/>
          <a:stretch>
            <a:fillRect/>
          </a:stretch>
        </p:blipFill>
        <p:spPr bwMode="auto">
          <a:xfrm>
            <a:off x="1" y="0"/>
            <a:ext cx="9144000" cy="669619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802" name="Picture 2" descr="7 Object Detection with R-CNN, SSD, and YOLO - Deep Learning for Vision  Systems MEAP V08 livebook"/>
          <p:cNvPicPr>
            <a:picLocks noChangeAspect="1" noChangeArrowheads="1"/>
          </p:cNvPicPr>
          <p:nvPr/>
        </p:nvPicPr>
        <p:blipFill>
          <a:blip r:embed="rId2" cstate="print"/>
          <a:srcRect/>
          <a:stretch>
            <a:fillRect/>
          </a:stretch>
        </p:blipFill>
        <p:spPr bwMode="auto">
          <a:xfrm>
            <a:off x="0" y="1143000"/>
            <a:ext cx="8673038" cy="43434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9778" name="Picture 2"/>
          <p:cNvPicPr>
            <a:picLocks noChangeAspect="1" noChangeArrowheads="1"/>
          </p:cNvPicPr>
          <p:nvPr/>
        </p:nvPicPr>
        <p:blipFill>
          <a:blip r:embed="rId2" cstate="print"/>
          <a:srcRect/>
          <a:stretch>
            <a:fillRect/>
          </a:stretch>
        </p:blipFill>
        <p:spPr bwMode="auto">
          <a:xfrm>
            <a:off x="762000" y="990600"/>
            <a:ext cx="8101013" cy="4933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826" name="Picture 2" descr="Detection and Segmentation through ConvNets | by Ravindra Parmar | Towards  Data Science"/>
          <p:cNvPicPr>
            <a:picLocks noChangeAspect="1" noChangeArrowheads="1"/>
          </p:cNvPicPr>
          <p:nvPr/>
        </p:nvPicPr>
        <p:blipFill>
          <a:blip r:embed="rId2" cstate="print"/>
          <a:srcRect/>
          <a:stretch>
            <a:fillRect/>
          </a:stretch>
        </p:blipFill>
        <p:spPr bwMode="auto">
          <a:xfrm>
            <a:off x="0" y="152400"/>
            <a:ext cx="9144000" cy="6705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72020"/>
            <a:ext cx="9144000" cy="5478423"/>
          </a:xfrm>
          <a:prstGeom prst="rect">
            <a:avLst/>
          </a:prstGeom>
        </p:spPr>
        <p:txBody>
          <a:bodyPr wrap="square">
            <a:spAutoFit/>
          </a:bodyPr>
          <a:lstStyle/>
          <a:p>
            <a:pPr>
              <a:buFont typeface="Wingdings" pitchFamily="2" charset="2"/>
              <a:buChar char="ü"/>
            </a:pPr>
            <a:r>
              <a:rPr lang="en-US" sz="3600" b="1" dirty="0" smtClean="0"/>
              <a:t>In  Machine Learning, </a:t>
            </a:r>
            <a:r>
              <a:rPr lang="en-US" sz="3600" b="1" dirty="0" smtClean="0">
                <a:solidFill>
                  <a:srgbClr val="FF0000"/>
                </a:solidFill>
              </a:rPr>
              <a:t>CNN, or </a:t>
            </a:r>
            <a:r>
              <a:rPr lang="en-US" sz="3600" b="1" dirty="0" err="1" smtClean="0">
                <a:solidFill>
                  <a:srgbClr val="FF0000"/>
                </a:solidFill>
              </a:rPr>
              <a:t>ConvNet</a:t>
            </a:r>
            <a:r>
              <a:rPr lang="en-US" sz="3600" b="1" dirty="0" smtClean="0">
                <a:solidFill>
                  <a:srgbClr val="FF0000"/>
                </a:solidFill>
              </a:rPr>
              <a:t> </a:t>
            </a:r>
          </a:p>
          <a:p>
            <a:r>
              <a:rPr lang="en-US" sz="3600" b="1" dirty="0" smtClean="0"/>
              <a:t>is a class of </a:t>
            </a:r>
            <a:r>
              <a:rPr lang="en-US" sz="3600" b="1" dirty="0" smtClean="0">
                <a:solidFill>
                  <a:srgbClr val="FF0000"/>
                </a:solidFill>
              </a:rPr>
              <a:t>deep, </a:t>
            </a:r>
            <a:r>
              <a:rPr lang="en-US" sz="3600" b="1" dirty="0" err="1" smtClean="0">
                <a:solidFill>
                  <a:srgbClr val="FF0000"/>
                </a:solidFill>
              </a:rPr>
              <a:t>Feedforward</a:t>
            </a:r>
            <a:r>
              <a:rPr lang="en-US" sz="3600" b="1" dirty="0" smtClean="0">
                <a:solidFill>
                  <a:srgbClr val="FF0000"/>
                </a:solidFill>
              </a:rPr>
              <a:t> ANNs, </a:t>
            </a:r>
            <a:r>
              <a:rPr lang="en-US" sz="3600" b="1" dirty="0" smtClean="0"/>
              <a:t>most commonly applied to analyzing </a:t>
            </a:r>
            <a:r>
              <a:rPr lang="en-US" sz="5400" b="1" dirty="0" smtClean="0">
                <a:solidFill>
                  <a:srgbClr val="FF0000"/>
                </a:solidFill>
              </a:rPr>
              <a:t>visual imagery</a:t>
            </a:r>
            <a:r>
              <a:rPr lang="en-US" sz="3200" b="1" dirty="0" smtClean="0"/>
              <a:t>.</a:t>
            </a:r>
          </a:p>
          <a:p>
            <a:endParaRPr lang="en-US" sz="3200" b="1" dirty="0" smtClean="0"/>
          </a:p>
          <a:p>
            <a:pPr>
              <a:buFont typeface="Wingdings" pitchFamily="2" charset="2"/>
              <a:buChar char="ü"/>
            </a:pPr>
            <a:r>
              <a:rPr lang="en-US" sz="3600" b="1" dirty="0" smtClean="0"/>
              <a:t> </a:t>
            </a:r>
            <a:r>
              <a:rPr lang="en-US" sz="3600" b="1" dirty="0" err="1" smtClean="0"/>
              <a:t>CNnsare</a:t>
            </a:r>
            <a:r>
              <a:rPr lang="en-US" sz="3600" b="1" dirty="0" smtClean="0"/>
              <a:t> </a:t>
            </a:r>
            <a:r>
              <a:rPr lang="en-US" sz="3600" b="1" dirty="0" smtClean="0">
                <a:solidFill>
                  <a:srgbClr val="FF0000"/>
                </a:solidFill>
              </a:rPr>
              <a:t>trained with </a:t>
            </a:r>
            <a:r>
              <a:rPr lang="en-US" sz="3600" b="1" dirty="0" smtClean="0"/>
              <a:t>a version of the </a:t>
            </a:r>
            <a:r>
              <a:rPr lang="en-US" sz="3600" b="1" dirty="0" smtClean="0">
                <a:solidFill>
                  <a:srgbClr val="FF0000"/>
                </a:solidFill>
              </a:rPr>
              <a:t>back-propagation algorithm(BPA). </a:t>
            </a:r>
          </a:p>
          <a:p>
            <a:pPr>
              <a:buFont typeface="Wingdings" pitchFamily="2" charset="2"/>
              <a:buChar char="ü"/>
            </a:pPr>
            <a:endParaRPr lang="en-US" sz="3600" b="1" dirty="0" smtClean="0">
              <a:solidFill>
                <a:srgbClr val="FF0000"/>
              </a:solidFill>
            </a:endParaRPr>
          </a:p>
          <a:p>
            <a:endParaRPr lang="en-US" baseline="30000" dirty="0" smtClean="0"/>
          </a:p>
          <a:p>
            <a:endParaRPr lang="en-US" dirty="0" smtClean="0"/>
          </a:p>
        </p:txBody>
      </p:sp>
      <p:sp>
        <p:nvSpPr>
          <p:cNvPr id="3" name="Rectangle 2"/>
          <p:cNvSpPr/>
          <p:nvPr/>
        </p:nvSpPr>
        <p:spPr>
          <a:xfrm>
            <a:off x="0" y="0"/>
            <a:ext cx="9144000" cy="1877437"/>
          </a:xfrm>
          <a:prstGeom prst="rect">
            <a:avLst/>
          </a:prstGeom>
        </p:spPr>
        <p:txBody>
          <a:bodyPr wrap="square">
            <a:spAutoFit/>
          </a:bodyPr>
          <a:lstStyle/>
          <a:p>
            <a:pPr marL="285750" indent="-285750">
              <a:buNone/>
            </a:pPr>
            <a:r>
              <a:rPr lang="en-IN" sz="3600" b="1" dirty="0" smtClean="0"/>
              <a:t>The name “</a:t>
            </a:r>
            <a:r>
              <a:rPr lang="en-IN" sz="3600" b="1" dirty="0" err="1" smtClean="0">
                <a:solidFill>
                  <a:srgbClr val="FF0000"/>
                </a:solidFill>
              </a:rPr>
              <a:t>Convolutional</a:t>
            </a:r>
            <a:r>
              <a:rPr lang="en-IN" sz="3600" b="1" dirty="0" smtClean="0">
                <a:solidFill>
                  <a:srgbClr val="FF0000"/>
                </a:solidFill>
              </a:rPr>
              <a:t> Neural Network” </a:t>
            </a:r>
            <a:r>
              <a:rPr lang="en-IN" sz="3600" b="1" dirty="0" smtClean="0"/>
              <a:t>comes from the use of the mathematical operation </a:t>
            </a:r>
            <a:r>
              <a:rPr lang="en-IN" sz="4400" b="1" dirty="0" smtClean="0">
                <a:solidFill>
                  <a:srgbClr val="FF0000"/>
                </a:solidFill>
              </a:rPr>
              <a:t>convolution</a:t>
            </a:r>
            <a:r>
              <a:rPr lang="en-IN" sz="3600" b="1" dirty="0" smtClean="0"/>
              <a:t> in the network.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r>
              <a:rPr lang="en-US" sz="3600" b="1" dirty="0" err="1" smtClean="0"/>
              <a:t>AlexNet</a:t>
            </a:r>
            <a:r>
              <a:rPr lang="en-US" sz="3600" b="1" dirty="0" smtClean="0"/>
              <a:t> has had a large impact on the field of </a:t>
            </a:r>
            <a:r>
              <a:rPr lang="en-US" sz="3600" b="1" dirty="0" smtClean="0">
                <a:hlinkClick r:id="rId2" tooltip="Machine learning"/>
              </a:rPr>
              <a:t>machine learning</a:t>
            </a:r>
            <a:r>
              <a:rPr lang="en-US" sz="3600" b="1" dirty="0" smtClean="0"/>
              <a:t>, specifically in the application of </a:t>
            </a:r>
            <a:r>
              <a:rPr lang="en-US" sz="3600" b="1" dirty="0" smtClean="0">
                <a:hlinkClick r:id="rId3" tooltip="Deep learning"/>
              </a:rPr>
              <a:t>deep learning</a:t>
            </a:r>
            <a:r>
              <a:rPr lang="en-US" sz="3600" b="1" dirty="0" smtClean="0"/>
              <a:t> to </a:t>
            </a:r>
            <a:r>
              <a:rPr lang="en-US" sz="3600" b="1" dirty="0" smtClean="0">
                <a:hlinkClick r:id="rId4" tooltip="Machine vision"/>
              </a:rPr>
              <a:t>machine vision</a:t>
            </a:r>
            <a:r>
              <a:rPr lang="en-US" sz="3600" b="1" dirty="0" smtClean="0"/>
              <a:t>. </a:t>
            </a:r>
          </a:p>
          <a:p>
            <a:endParaRPr lang="en-US" sz="3600" dirty="0" smtClean="0"/>
          </a:p>
          <a:p>
            <a:r>
              <a:rPr lang="en-US" sz="3600" b="1" dirty="0" smtClean="0"/>
              <a:t>The paper used a CNN to get a </a:t>
            </a:r>
            <a:r>
              <a:rPr lang="en-US" sz="3600" b="1" dirty="0" smtClean="0">
                <a:solidFill>
                  <a:srgbClr val="FF0000"/>
                </a:solidFill>
              </a:rPr>
              <a:t>Top-5 error rate </a:t>
            </a:r>
            <a:r>
              <a:rPr lang="en-US" sz="3600" b="1" dirty="0" smtClean="0"/>
              <a:t>(</a:t>
            </a:r>
            <a:r>
              <a:rPr lang="en-US" sz="3600" b="1" dirty="0" smtClean="0">
                <a:solidFill>
                  <a:srgbClr val="FF0000"/>
                </a:solidFill>
              </a:rPr>
              <a:t>rate of not finding the true label of a given image among its top 5 predictions</a:t>
            </a:r>
            <a:r>
              <a:rPr lang="en-US" sz="3600" b="1" dirty="0" smtClean="0"/>
              <a:t>) of 15.3%. The next best result trailed far behind (26.2%). </a:t>
            </a:r>
          </a:p>
          <a:p>
            <a:endParaRPr lang="en-US" sz="3600" dirty="0" smtClean="0"/>
          </a:p>
          <a:p>
            <a:r>
              <a:rPr lang="en-US" sz="3600" b="1" dirty="0" smtClean="0">
                <a:solidFill>
                  <a:srgbClr val="FF0000"/>
                </a:solidFill>
              </a:rPr>
              <a:t>Microsoft’s </a:t>
            </a:r>
            <a:r>
              <a:rPr lang="en-US" sz="3600" b="1" dirty="0" err="1" smtClean="0">
                <a:solidFill>
                  <a:srgbClr val="FF0000"/>
                </a:solidFill>
              </a:rPr>
              <a:t>ResNets</a:t>
            </a:r>
            <a:r>
              <a:rPr lang="en-US" sz="3600" b="1" dirty="0" smtClean="0">
                <a:solidFill>
                  <a:srgbClr val="FF0000"/>
                </a:solidFill>
              </a:rPr>
              <a:t> </a:t>
            </a:r>
            <a:r>
              <a:rPr lang="en-US" sz="3600" b="1" dirty="0" smtClean="0"/>
              <a:t>achieved a </a:t>
            </a:r>
            <a:r>
              <a:rPr lang="en-US" sz="3600" b="1" dirty="0" smtClean="0">
                <a:solidFill>
                  <a:srgbClr val="FF0000"/>
                </a:solidFill>
              </a:rPr>
              <a:t>top 5 error of 3.6% </a:t>
            </a:r>
            <a:r>
              <a:rPr lang="en-US" sz="3600" b="1" dirty="0" smtClean="0"/>
              <a:t>which is better than the human level performance on the same task.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09" name="Rectangle 1"/>
          <p:cNvSpPr>
            <a:spLocks noChangeArrowheads="1"/>
          </p:cNvSpPr>
          <p:nvPr/>
        </p:nvSpPr>
        <p:spPr bwMode="auto">
          <a:xfrm>
            <a:off x="0" y="87125"/>
            <a:ext cx="9144000" cy="640175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r>
              <a:rPr kumimoji="0" lang="en-US" sz="2400" b="0" i="0" u="none" strike="noStrike" cap="none" normalizeH="0" baseline="0" dirty="0" smtClean="0">
                <a:ln>
                  <a:noFill/>
                </a:ln>
                <a:solidFill>
                  <a:srgbClr val="242729"/>
                </a:solidFill>
                <a:effectLst/>
                <a:latin typeface="Arial" pitchFamily="34" charset="0"/>
                <a:cs typeface="Arial" pitchFamily="34" charset="0"/>
              </a:rPr>
              <a:t>	</a:t>
            </a:r>
            <a:r>
              <a:rPr kumimoji="0" lang="en-US" sz="2800" b="1" i="0" u="none" strike="noStrike" cap="none" normalizeH="0" baseline="0" dirty="0" smtClean="0">
                <a:ln>
                  <a:noFill/>
                </a:ln>
                <a:solidFill>
                  <a:srgbClr val="242729"/>
                </a:solidFill>
                <a:effectLst/>
                <a:latin typeface="Arial" pitchFamily="34" charset="0"/>
                <a:cs typeface="Arial" pitchFamily="34" charset="0"/>
              </a:rPr>
              <a:t>First, you make a prediction using the CNN and obtain the 	predicted class </a:t>
            </a:r>
            <a:r>
              <a:rPr kumimoji="0" lang="en-US" sz="3200" b="1" i="0" u="none" strike="noStrike" cap="none" normalizeH="0" baseline="0" dirty="0" smtClean="0">
                <a:ln>
                  <a:noFill/>
                </a:ln>
                <a:solidFill>
                  <a:srgbClr val="242729"/>
                </a:solidFill>
                <a:effectLst/>
                <a:latin typeface="MathJax_Size1"/>
                <a:cs typeface="Arial" pitchFamily="34" charset="0"/>
              </a:rPr>
              <a:t>∑</a:t>
            </a:r>
            <a:r>
              <a:rPr kumimoji="0" lang="en-US" sz="3200" b="1" i="0" u="none" strike="noStrike" cap="none" normalizeH="0" baseline="0" dirty="0" err="1" smtClean="0">
                <a:ln>
                  <a:noFill/>
                </a:ln>
                <a:solidFill>
                  <a:srgbClr val="242729"/>
                </a:solidFill>
                <a:effectLst/>
                <a:latin typeface="MathJax_Math-italic"/>
                <a:cs typeface="Arial" pitchFamily="34" charset="0"/>
              </a:rPr>
              <a:t>p</a:t>
            </a:r>
            <a:r>
              <a:rPr kumimoji="0" lang="en-US" b="1" i="0" u="none" strike="noStrike" cap="none" normalizeH="0" baseline="0" dirty="0" err="1" smtClean="0">
                <a:ln>
                  <a:noFill/>
                </a:ln>
                <a:solidFill>
                  <a:srgbClr val="242729"/>
                </a:solidFill>
                <a:effectLst/>
                <a:latin typeface="MathJax_Math-italic"/>
                <a:cs typeface="Arial" pitchFamily="34" charset="0"/>
              </a:rPr>
              <a:t>class</a:t>
            </a:r>
            <a:r>
              <a:rPr kumimoji="0" lang="en-US" sz="3200" b="1" i="0" u="none" strike="noStrike" cap="none" normalizeH="0" baseline="0" dirty="0" smtClean="0">
                <a:ln>
                  <a:noFill/>
                </a:ln>
                <a:solidFill>
                  <a:srgbClr val="242729"/>
                </a:solidFill>
                <a:effectLst/>
                <a:latin typeface="MathJax_Main"/>
                <a:cs typeface="Arial" pitchFamily="34" charset="0"/>
              </a:rPr>
              <a:t>=1</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Now, in the case of </a:t>
            </a:r>
            <a:r>
              <a:rPr kumimoji="0" lang="en-US" sz="2800" b="1" i="0" u="none" strike="noStrike" cap="none" normalizeH="0" baseline="0" dirty="0" smtClean="0">
                <a:ln>
                  <a:noFill/>
                </a:ln>
                <a:solidFill>
                  <a:srgbClr val="242729"/>
                </a:solidFill>
                <a:effectLst/>
                <a:latin typeface="inherit"/>
                <a:cs typeface="Arial" pitchFamily="34" charset="0"/>
              </a:rPr>
              <a:t>top-1</a:t>
            </a:r>
            <a:r>
              <a:rPr kumimoji="0" lang="en-US" sz="2800" b="1" i="0" u="none" strike="noStrike" cap="none" normalizeH="0" baseline="0" dirty="0" smtClean="0">
                <a:ln>
                  <a:noFill/>
                </a:ln>
                <a:solidFill>
                  <a:srgbClr val="242729"/>
                </a:solidFill>
                <a:effectLst/>
                <a:latin typeface="Arial" pitchFamily="34" charset="0"/>
                <a:cs typeface="Arial" pitchFamily="34" charset="0"/>
              </a:rPr>
              <a:t> score, </a:t>
            </a:r>
            <a:r>
              <a:rPr kumimoji="0" lang="en-US" sz="2800" b="1" i="0" u="none" strike="noStrike" cap="none" normalizeH="0" baseline="0" dirty="0" smtClean="0">
                <a:ln>
                  <a:noFill/>
                </a:ln>
                <a:solidFill>
                  <a:srgbClr val="FF0000"/>
                </a:solidFill>
                <a:effectLst/>
                <a:latin typeface="Arial" pitchFamily="34" charset="0"/>
                <a:cs typeface="Arial" pitchFamily="34" charset="0"/>
              </a:rPr>
              <a:t>check if the top class 	(the one having the highest probability) is the same as the 	target label.</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lang="en-US" sz="2800" b="1" dirty="0" smtClean="0">
              <a:solidFill>
                <a:srgbClr val="242729"/>
              </a:solidFill>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In the case of </a:t>
            </a:r>
            <a:r>
              <a:rPr kumimoji="0" lang="en-US" sz="2800" b="1" i="0" u="none" strike="noStrike" cap="none" normalizeH="0" baseline="0" dirty="0" smtClean="0">
                <a:ln>
                  <a:noFill/>
                </a:ln>
                <a:solidFill>
                  <a:srgbClr val="242729"/>
                </a:solidFill>
                <a:effectLst/>
                <a:latin typeface="inherit"/>
                <a:cs typeface="Arial" pitchFamily="34" charset="0"/>
              </a:rPr>
              <a:t>top-5</a:t>
            </a:r>
            <a:r>
              <a:rPr kumimoji="0" lang="en-US" sz="2800" b="1" i="0" u="none" strike="noStrike" cap="none" normalizeH="0" baseline="0" dirty="0" smtClean="0">
                <a:ln>
                  <a:noFill/>
                </a:ln>
                <a:solidFill>
                  <a:srgbClr val="242729"/>
                </a:solidFill>
                <a:effectLst/>
                <a:latin typeface="Arial" pitchFamily="34" charset="0"/>
                <a:cs typeface="Arial" pitchFamily="34" charset="0"/>
              </a:rPr>
              <a:t> score,  </a:t>
            </a:r>
            <a:r>
              <a:rPr kumimoji="0" lang="en-US" sz="2800" b="1" i="0" u="none" strike="noStrike" cap="none" normalizeH="0" baseline="0" dirty="0" smtClean="0">
                <a:ln>
                  <a:noFill/>
                </a:ln>
                <a:solidFill>
                  <a:srgbClr val="FF0000"/>
                </a:solidFill>
                <a:effectLst/>
                <a:latin typeface="Arial" pitchFamily="34" charset="0"/>
                <a:cs typeface="Arial" pitchFamily="34" charset="0"/>
              </a:rPr>
              <a:t>check if the target label is 	one of 	 top 5 predictions (the 5 ones with the highest 	probabilities</a:t>
            </a:r>
            <a:r>
              <a:rPr kumimoji="0" lang="en-US" sz="2800" b="1" i="0" u="none" strike="noStrike" cap="none" normalizeH="0" baseline="0" dirty="0" smtClean="0">
                <a:ln>
                  <a:noFill/>
                </a:ln>
                <a:solidFill>
                  <a:srgbClr val="242729"/>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lang="en-US" sz="2800" b="1" dirty="0" smtClean="0">
              <a:solidFill>
                <a:srgbClr val="242729"/>
              </a:solidFill>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In both cases, the top score is computed as the times a 	predicted label matched the target label, divided by the 	number of data-points evaluated.</a:t>
            </a:r>
            <a:endParaRPr kumimoji="0" lang="en-US" sz="44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2209">
                                            <p:txEl>
                                              <p:pRg st="0" end="0"/>
                                            </p:txEl>
                                          </p:spTgt>
                                        </p:tgtEl>
                                        <p:attrNameLst>
                                          <p:attrName>style.visibility</p:attrName>
                                        </p:attrNameLst>
                                      </p:cBhvr>
                                      <p:to>
                                        <p:strVal val="visible"/>
                                      </p:to>
                                    </p:set>
                                    <p:anim calcmode="lin" valueType="num">
                                      <p:cBhvr additive="base">
                                        <p:cTn id="7" dur="500" fill="hold"/>
                                        <p:tgtEl>
                                          <p:spTgt spid="214220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22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42209">
                                            <p:txEl>
                                              <p:pRg st="2" end="2"/>
                                            </p:txEl>
                                          </p:spTgt>
                                        </p:tgtEl>
                                        <p:attrNameLst>
                                          <p:attrName>style.visibility</p:attrName>
                                        </p:attrNameLst>
                                      </p:cBhvr>
                                      <p:to>
                                        <p:strVal val="visible"/>
                                      </p:to>
                                    </p:set>
                                    <p:anim calcmode="lin" valueType="num">
                                      <p:cBhvr additive="base">
                                        <p:cTn id="13" dur="500" fill="hold"/>
                                        <p:tgtEl>
                                          <p:spTgt spid="214220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422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42209">
                                            <p:txEl>
                                              <p:pRg st="5" end="5"/>
                                            </p:txEl>
                                          </p:spTgt>
                                        </p:tgtEl>
                                        <p:attrNameLst>
                                          <p:attrName>style.visibility</p:attrName>
                                        </p:attrNameLst>
                                      </p:cBhvr>
                                      <p:to>
                                        <p:strVal val="visible"/>
                                      </p:to>
                                    </p:set>
                                    <p:anim calcmode="lin" valueType="num">
                                      <p:cBhvr additive="base">
                                        <p:cTn id="19" dur="500" fill="hold"/>
                                        <p:tgtEl>
                                          <p:spTgt spid="214220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422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42209">
                                            <p:txEl>
                                              <p:pRg st="8" end="8"/>
                                            </p:txEl>
                                          </p:spTgt>
                                        </p:tgtEl>
                                        <p:attrNameLst>
                                          <p:attrName>style.visibility</p:attrName>
                                        </p:attrNameLst>
                                      </p:cBhvr>
                                      <p:to>
                                        <p:strVal val="visible"/>
                                      </p:to>
                                    </p:set>
                                    <p:anim calcmode="lin" valueType="num">
                                      <p:cBhvr additive="base">
                                        <p:cTn id="25" dur="500" fill="hold"/>
                                        <p:tgtEl>
                                          <p:spTgt spid="2142209">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4220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20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09" name="Rectangle 1"/>
          <p:cNvSpPr>
            <a:spLocks noChangeArrowheads="1"/>
          </p:cNvSpPr>
          <p:nvPr/>
        </p:nvSpPr>
        <p:spPr bwMode="auto">
          <a:xfrm>
            <a:off x="0" y="-249942"/>
            <a:ext cx="9144000" cy="6863417"/>
          </a:xfrm>
          <a:prstGeom prst="rect">
            <a:avLst/>
          </a:prstGeom>
          <a:solidFill>
            <a:srgbClr val="EFF0F1"/>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dirty="0" smtClean="0">
                <a:solidFill>
                  <a:srgbClr val="242729"/>
                </a:solidFill>
                <a:latin typeface="Arial"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We have "cat", "dog", "house", "mouse" as 	classes (in this order).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classifier  output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242729"/>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242729"/>
                </a:solidFill>
                <a:effectLst/>
                <a:latin typeface="Consolas" pitchFamily="49" charset="0"/>
                <a:cs typeface="Consolas" pitchFamily="49" charset="0"/>
              </a:rPr>
              <a:t>	0.1; 0.2; 0.0; 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242729"/>
                </a:solidFill>
                <a:effectLst/>
                <a:latin typeface="Consolas" pitchFamily="49" charset="0"/>
                <a:cs typeface="Consolas" pitchFamily="49" charset="0"/>
              </a:rPr>
              <a:t> </a:t>
            </a:r>
            <a:endParaRPr kumimoji="0" lang="en-US" sz="3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The Top-1 class is "mouse". </a:t>
            </a:r>
          </a:p>
          <a:p>
            <a:pPr marL="0" marR="0" lvl="0" indent="0" algn="l" defTabSz="914400" rtl="0" eaLnBrk="0" fontAlgn="base" latinLnBrk="0" hangingPunct="0">
              <a:lnSpc>
                <a:spcPct val="100000"/>
              </a:lnSpc>
              <a:spcBef>
                <a:spcPct val="0"/>
              </a:spcBef>
              <a:spcAft>
                <a:spcPct val="0"/>
              </a:spcAft>
              <a:buClrTx/>
              <a:buSzTx/>
              <a:buFontTx/>
              <a:buNone/>
              <a:tabLst/>
            </a:pPr>
            <a:endParaRPr lang="en-US" sz="2800" b="1" dirty="0" smtClean="0">
              <a:solidFill>
                <a:srgbClr val="242729"/>
              </a:solidFill>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	The top-2 classes are {mouse, dog}. </a:t>
            </a:r>
          </a:p>
          <a:p>
            <a:pPr marL="0" marR="0" lvl="0" indent="0" algn="l" defTabSz="914400" rtl="0" eaLnBrk="0" fontAlgn="base" latinLnBrk="0" hangingPunct="0">
              <a:lnSpc>
                <a:spcPct val="100000"/>
              </a:lnSpc>
              <a:spcBef>
                <a:spcPct val="0"/>
              </a:spcBef>
              <a:spcAft>
                <a:spcPct val="0"/>
              </a:spcAft>
              <a:buClrTx/>
              <a:buSzTx/>
              <a:buFontTx/>
              <a:buNone/>
              <a:tabLst/>
            </a:pPr>
            <a:endParaRPr lang="en-US" sz="2800" b="1" dirty="0" smtClean="0">
              <a:solidFill>
                <a:srgbClr val="242729"/>
              </a:solidFill>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FF0000"/>
                </a:solidFill>
                <a:effectLst/>
                <a:latin typeface="Arial" pitchFamily="34" charset="0"/>
                <a:cs typeface="Arial" pitchFamily="34" charset="0"/>
              </a:rPr>
              <a:t>If the correct class was "dog", it would be counted as 	"correct" for the Top-2 accuracy, but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smtClean="0">
                <a:solidFill>
                  <a:srgbClr val="FF0000"/>
                </a:solidFill>
                <a:latin typeface="Arial" pitchFamily="34" charset="0"/>
                <a:cs typeface="Arial" pitchFamily="34" charset="0"/>
              </a:rPr>
              <a:t>           “</a:t>
            </a:r>
            <a:r>
              <a:rPr kumimoji="0" lang="en-US" sz="2800" b="1" i="0" u="none" strike="noStrike" cap="none" normalizeH="0" baseline="0" dirty="0" smtClean="0">
                <a:ln>
                  <a:noFill/>
                </a:ln>
                <a:solidFill>
                  <a:srgbClr val="FF0000"/>
                </a:solidFill>
                <a:effectLst/>
                <a:latin typeface="Arial" pitchFamily="34" charset="0"/>
                <a:cs typeface="Arial" pitchFamily="34" charset="0"/>
              </a:rPr>
              <a:t>wrong”  for the Top-1 	accuracy.</a:t>
            </a:r>
            <a:endParaRPr kumimoji="0" lang="en-US" sz="4400" b="1" i="0" u="none" strike="noStrike" cap="none" normalizeH="0" baseline="0" dirty="0" smtClean="0">
              <a:ln>
                <a:noFill/>
              </a:ln>
              <a:solidFill>
                <a:srgbClr val="FF0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3009">
                                            <p:bg/>
                                          </p:spTgt>
                                        </p:tgtEl>
                                        <p:attrNameLst>
                                          <p:attrName>style.visibility</p:attrName>
                                        </p:attrNameLst>
                                      </p:cBhvr>
                                      <p:to>
                                        <p:strVal val="visible"/>
                                      </p:to>
                                    </p:set>
                                    <p:anim calcmode="lin" valueType="num">
                                      <p:cBhvr additive="base">
                                        <p:cTn id="7" dur="500" fill="hold"/>
                                        <p:tgtEl>
                                          <p:spTgt spid="196300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96300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3009">
                                            <p:txEl>
                                              <p:pRg st="0" end="0"/>
                                            </p:txEl>
                                          </p:spTgt>
                                        </p:tgtEl>
                                        <p:attrNameLst>
                                          <p:attrName>style.visibility</p:attrName>
                                        </p:attrNameLst>
                                      </p:cBhvr>
                                      <p:to>
                                        <p:strVal val="visible"/>
                                      </p:to>
                                    </p:set>
                                    <p:anim calcmode="lin" valueType="num">
                                      <p:cBhvr additive="base">
                                        <p:cTn id="13" dur="500" fill="hold"/>
                                        <p:tgtEl>
                                          <p:spTgt spid="196300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30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3009">
                                            <p:txEl>
                                              <p:pRg st="2" end="2"/>
                                            </p:txEl>
                                          </p:spTgt>
                                        </p:tgtEl>
                                        <p:attrNameLst>
                                          <p:attrName>style.visibility</p:attrName>
                                        </p:attrNameLst>
                                      </p:cBhvr>
                                      <p:to>
                                        <p:strVal val="visible"/>
                                      </p:to>
                                    </p:set>
                                    <p:anim calcmode="lin" valueType="num">
                                      <p:cBhvr additive="base">
                                        <p:cTn id="19" dur="500" fill="hold"/>
                                        <p:tgtEl>
                                          <p:spTgt spid="196300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30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63009">
                                            <p:txEl>
                                              <p:pRg st="4" end="4"/>
                                            </p:txEl>
                                          </p:spTgt>
                                        </p:tgtEl>
                                        <p:attrNameLst>
                                          <p:attrName>style.visibility</p:attrName>
                                        </p:attrNameLst>
                                      </p:cBhvr>
                                      <p:to>
                                        <p:strVal val="visible"/>
                                      </p:to>
                                    </p:set>
                                    <p:anim calcmode="lin" valueType="num">
                                      <p:cBhvr additive="base">
                                        <p:cTn id="25" dur="500" fill="hold"/>
                                        <p:tgtEl>
                                          <p:spTgt spid="196300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30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63009">
                                            <p:txEl>
                                              <p:pRg st="6" end="6"/>
                                            </p:txEl>
                                          </p:spTgt>
                                        </p:tgtEl>
                                        <p:attrNameLst>
                                          <p:attrName>style.visibility</p:attrName>
                                        </p:attrNameLst>
                                      </p:cBhvr>
                                      <p:to>
                                        <p:strVal val="visible"/>
                                      </p:to>
                                    </p:set>
                                    <p:anim calcmode="lin" valueType="num">
                                      <p:cBhvr additive="base">
                                        <p:cTn id="31" dur="500" fill="hold"/>
                                        <p:tgtEl>
                                          <p:spTgt spid="196300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6300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63009">
                                            <p:txEl>
                                              <p:pRg st="7" end="7"/>
                                            </p:txEl>
                                          </p:spTgt>
                                        </p:tgtEl>
                                        <p:attrNameLst>
                                          <p:attrName>style.visibility</p:attrName>
                                        </p:attrNameLst>
                                      </p:cBhvr>
                                      <p:to>
                                        <p:strVal val="visible"/>
                                      </p:to>
                                    </p:set>
                                    <p:anim calcmode="lin" valueType="num">
                                      <p:cBhvr additive="base">
                                        <p:cTn id="37" dur="500" fill="hold"/>
                                        <p:tgtEl>
                                          <p:spTgt spid="196300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6300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63009">
                                            <p:txEl>
                                              <p:pRg st="8" end="8"/>
                                            </p:txEl>
                                          </p:spTgt>
                                        </p:tgtEl>
                                        <p:attrNameLst>
                                          <p:attrName>style.visibility</p:attrName>
                                        </p:attrNameLst>
                                      </p:cBhvr>
                                      <p:to>
                                        <p:strVal val="visible"/>
                                      </p:to>
                                    </p:set>
                                    <p:anim calcmode="lin" valueType="num">
                                      <p:cBhvr additive="base">
                                        <p:cTn id="43" dur="500" fill="hold"/>
                                        <p:tgtEl>
                                          <p:spTgt spid="196300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6300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63009">
                                            <p:txEl>
                                              <p:pRg st="10" end="10"/>
                                            </p:txEl>
                                          </p:spTgt>
                                        </p:tgtEl>
                                        <p:attrNameLst>
                                          <p:attrName>style.visibility</p:attrName>
                                        </p:attrNameLst>
                                      </p:cBhvr>
                                      <p:to>
                                        <p:strVal val="visible"/>
                                      </p:to>
                                    </p:set>
                                    <p:anim calcmode="lin" valueType="num">
                                      <p:cBhvr additive="base">
                                        <p:cTn id="49" dur="500" fill="hold"/>
                                        <p:tgtEl>
                                          <p:spTgt spid="196300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6300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63009">
                                            <p:txEl>
                                              <p:pRg st="12" end="12"/>
                                            </p:txEl>
                                          </p:spTgt>
                                        </p:tgtEl>
                                        <p:attrNameLst>
                                          <p:attrName>style.visibility</p:attrName>
                                        </p:attrNameLst>
                                      </p:cBhvr>
                                      <p:to>
                                        <p:strVal val="visible"/>
                                      </p:to>
                                    </p:set>
                                    <p:anim calcmode="lin" valueType="num">
                                      <p:cBhvr additive="base">
                                        <p:cTn id="55" dur="500" fill="hold"/>
                                        <p:tgtEl>
                                          <p:spTgt spid="1963009">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96300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63009">
                                            <p:txEl>
                                              <p:pRg st="13" end="13"/>
                                            </p:txEl>
                                          </p:spTgt>
                                        </p:tgtEl>
                                        <p:attrNameLst>
                                          <p:attrName>style.visibility</p:attrName>
                                        </p:attrNameLst>
                                      </p:cBhvr>
                                      <p:to>
                                        <p:strVal val="visible"/>
                                      </p:to>
                                    </p:set>
                                    <p:anim calcmode="lin" valueType="num">
                                      <p:cBhvr additive="base">
                                        <p:cTn id="61" dur="500" fill="hold"/>
                                        <p:tgtEl>
                                          <p:spTgt spid="1963009">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96300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3009"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5713" name="Rectangle 1"/>
          <p:cNvSpPr>
            <a:spLocks noChangeArrowheads="1"/>
          </p:cNvSpPr>
          <p:nvPr/>
        </p:nvSpPr>
        <p:spPr bwMode="auto">
          <a:xfrm>
            <a:off x="0" y="-61555"/>
            <a:ext cx="9144000" cy="4062651"/>
          </a:xfrm>
          <a:prstGeom prst="rect">
            <a:avLst/>
          </a:prstGeom>
          <a:solidFill>
            <a:srgbClr val="EFF0F1"/>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if a test image is a picture of a </a:t>
            </a:r>
            <a:r>
              <a:rPr kumimoji="0" lang="en-US" sz="2800" b="1" i="0" u="none" strike="noStrike" cap="none" normalizeH="0" baseline="0" dirty="0" smtClean="0">
                <a:ln>
                  <a:noFill/>
                </a:ln>
                <a:solidFill>
                  <a:srgbClr val="FF0000"/>
                </a:solidFill>
                <a:effectLst/>
                <a:latin typeface="Consolas" pitchFamily="49" charset="0"/>
                <a:cs typeface="Consolas" pitchFamily="49" charset="0"/>
              </a:rPr>
              <a:t>Persian cat</a:t>
            </a:r>
            <a:r>
              <a:rPr kumimoji="0" lang="en-US" sz="2800" b="1" i="0" u="none" strike="noStrike" cap="none" normalizeH="0" baseline="0" dirty="0" smtClean="0">
                <a:ln>
                  <a:noFill/>
                </a:ln>
                <a:solidFill>
                  <a:srgbClr val="242729"/>
                </a:solidFill>
                <a:effectLst/>
                <a:latin typeface="Arial" pitchFamily="34" charset="0"/>
                <a:cs typeface="Arial" pitchFamily="34" charset="0"/>
              </a:rPr>
              <a:t>, and the top 5 predicted classes in order are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endParaRPr lang="en-US" sz="2800" b="1"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tabLst/>
            </a:pPr>
            <a:r>
              <a:rPr kumimoji="0" lang="en-US" sz="2800" b="1" i="0" u="none" strike="noStrike" cap="none" normalizeH="0" baseline="0" dirty="0" smtClean="0">
                <a:ln>
                  <a:noFill/>
                </a:ln>
                <a:solidFill>
                  <a:srgbClr val="FF0000"/>
                </a:solidFill>
                <a:effectLst/>
                <a:latin typeface="Consolas" pitchFamily="49" charset="0"/>
                <a:cs typeface="Consolas" pitchFamily="49" charset="0"/>
              </a:rPr>
              <a:t>Pomeranian(0.4),Mongoose(0.25),Dingo (0.15), Persian cat(0.1), Tabby cat(0.02)</a:t>
            </a:r>
            <a:r>
              <a:rPr kumimoji="0" lang="en-US" sz="4000" b="1" i="0" u="none" strike="noStrike" cap="none" normalizeH="0" baseline="0" dirty="0" smtClean="0">
                <a:ln>
                  <a:noFill/>
                </a:ln>
                <a:solidFill>
                  <a:srgbClr val="FF0000"/>
                </a:solidFill>
                <a:effectLst/>
                <a:latin typeface="Arial" pitchFamily="34" charset="0"/>
                <a:cs typeface="Arial" pitchFamily="34" charset="0"/>
              </a:rPr>
              <a:t> </a:t>
            </a:r>
            <a:endParaRPr kumimoji="0" lang="en-US" sz="3200" b="1"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endParaRPr lang="en-US" sz="2800" b="1" dirty="0" smtClean="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r>
              <a:rPr kumimoji="0" lang="en-US" sz="2800" b="1" i="0" u="none" strike="noStrike" cap="none" normalizeH="0" baseline="0" dirty="0" smtClean="0">
                <a:ln>
                  <a:noFill/>
                </a:ln>
                <a:solidFill>
                  <a:srgbClr val="242729"/>
                </a:solidFill>
                <a:effectLst/>
                <a:latin typeface="Arial" pitchFamily="34" charset="0"/>
                <a:cs typeface="Arial" pitchFamily="34" charset="0"/>
              </a:rPr>
              <a:t>then it is still treated as being 'correct' because the actual class is in the top 5 predicted classes for this test image.</a:t>
            </a:r>
            <a:r>
              <a:rPr kumimoji="0" lang="en-US" sz="1600" b="1" i="0" u="none" strike="noStrike" cap="none" normalizeH="0" baseline="0" dirty="0" smtClean="0">
                <a:ln>
                  <a:noFill/>
                </a:ln>
                <a:solidFill>
                  <a:schemeClr val="tx1"/>
                </a:solidFill>
                <a:effectLst/>
                <a:latin typeface="Arial" pitchFamily="34" charset="0"/>
                <a:cs typeface="Arial" pitchFamily="34" charset="0"/>
              </a:rPr>
              <a:t> </a:t>
            </a:r>
            <a:endParaRPr kumimoji="0" lang="en-US" sz="4400" b="1"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0" y="4343400"/>
            <a:ext cx="8915400" cy="2062103"/>
          </a:xfrm>
          <a:prstGeom prst="rect">
            <a:avLst/>
          </a:prstGeom>
        </p:spPr>
        <p:txBody>
          <a:bodyPr wrap="square">
            <a:spAutoFit/>
          </a:bodyPr>
          <a:lstStyle/>
          <a:p>
            <a:r>
              <a:rPr lang="en-US" sz="3200" b="1" dirty="0" smtClean="0"/>
              <a:t>Remember to keep in mind that </a:t>
            </a:r>
            <a:r>
              <a:rPr lang="en-US" sz="3200" b="1" dirty="0" err="1" smtClean="0"/>
              <a:t>ImageNet</a:t>
            </a:r>
            <a:r>
              <a:rPr lang="en-US" sz="3200" b="1" dirty="0" smtClean="0"/>
              <a:t> </a:t>
            </a:r>
            <a:r>
              <a:rPr lang="en-US" sz="3200" dirty="0" smtClean="0"/>
              <a:t> </a:t>
            </a:r>
            <a:r>
              <a:rPr lang="en-US" sz="3200" b="1" dirty="0" smtClean="0"/>
              <a:t>contains</a:t>
            </a:r>
            <a:r>
              <a:rPr lang="en-US" sz="3200" dirty="0" smtClean="0"/>
              <a:t> 14 million images in more than 20 000 </a:t>
            </a:r>
            <a:r>
              <a:rPr lang="en-US" sz="3200" b="1" dirty="0" smtClean="0"/>
              <a:t>categories , so a low top-5 error rate is still not extremely easy to achieve.</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15713"/>
                                        </p:tgtEl>
                                        <p:attrNameLst>
                                          <p:attrName>style.visibility</p:attrName>
                                        </p:attrNameLst>
                                      </p:cBhvr>
                                      <p:to>
                                        <p:strVal val="visible"/>
                                      </p:to>
                                    </p:set>
                                    <p:anim calcmode="lin" valueType="num">
                                      <p:cBhvr additive="base">
                                        <p:cTn id="7" dur="500" fill="hold"/>
                                        <p:tgtEl>
                                          <p:spTgt spid="3315713"/>
                                        </p:tgtEl>
                                        <p:attrNameLst>
                                          <p:attrName>ppt_x</p:attrName>
                                        </p:attrNameLst>
                                      </p:cBhvr>
                                      <p:tavLst>
                                        <p:tav tm="0">
                                          <p:val>
                                            <p:strVal val="#ppt_x"/>
                                          </p:val>
                                        </p:tav>
                                        <p:tav tm="100000">
                                          <p:val>
                                            <p:strVal val="#ppt_x"/>
                                          </p:val>
                                        </p:tav>
                                      </p:tavLst>
                                    </p:anim>
                                    <p:anim calcmode="lin" valueType="num">
                                      <p:cBhvr additive="base">
                                        <p:cTn id="8" dur="500" fill="hold"/>
                                        <p:tgtEl>
                                          <p:spTgt spid="33157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5713"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D9AE3-BDEC-40FF-B8ED-42672F23643A}"/>
              </a:ext>
            </a:extLst>
          </p:cNvPr>
          <p:cNvSpPr txBox="1">
            <a:spLocks/>
          </p:cNvSpPr>
          <p:nvPr/>
        </p:nvSpPr>
        <p:spPr>
          <a:xfrm>
            <a:off x="0" y="0"/>
            <a:ext cx="9144000" cy="8382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8800" b="1" i="0" u="none" strike="noStrike" kern="1200" cap="none" spc="0" normalizeH="0" baseline="0" noProof="0" dirty="0" smtClean="0">
                <a:ln>
                  <a:noFill/>
                </a:ln>
                <a:solidFill>
                  <a:srgbClr val="FF0000"/>
                </a:solidFill>
                <a:effectLst/>
                <a:uLnTx/>
                <a:uFillTx/>
                <a:latin typeface="+mj-lt"/>
                <a:ea typeface="+mj-ea"/>
                <a:cs typeface="+mj-cs"/>
              </a:rPr>
              <a:t>What are </a:t>
            </a:r>
            <a:r>
              <a:rPr kumimoji="0" lang="en-IN" sz="8800" b="1" i="0" u="none" strike="noStrike" kern="1200" cap="none" spc="0" normalizeH="0" baseline="0" noProof="0" dirty="0" err="1" smtClean="0">
                <a:ln>
                  <a:noFill/>
                </a:ln>
                <a:solidFill>
                  <a:srgbClr val="FF0000"/>
                </a:solidFill>
                <a:effectLst/>
                <a:uLnTx/>
                <a:uFillTx/>
                <a:latin typeface="+mj-lt"/>
                <a:ea typeface="+mj-ea"/>
                <a:cs typeface="+mj-cs"/>
              </a:rPr>
              <a:t>Convolutional</a:t>
            </a:r>
            <a:r>
              <a:rPr kumimoji="0" lang="en-IN" sz="8800" b="1" i="0" u="none" strike="noStrike" kern="1200" cap="none" spc="0" normalizeH="0" baseline="0" noProof="0" dirty="0" smtClean="0">
                <a:ln>
                  <a:noFill/>
                </a:ln>
                <a:solidFill>
                  <a:srgbClr val="FF0000"/>
                </a:solidFill>
                <a:effectLst/>
                <a:uLnTx/>
                <a:uFillTx/>
                <a:latin typeface="+mj-lt"/>
                <a:ea typeface="+mj-ea"/>
                <a:cs typeface="+mj-cs"/>
              </a:rPr>
              <a:t> Neural Networks and how they work???</a:t>
            </a:r>
            <a:endParaRPr kumimoji="0" lang="en-IN" sz="8800" b="1"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810BBC-F564-4823-999B-F46501526677}"/>
              </a:ext>
            </a:extLst>
          </p:cNvPr>
          <p:cNvSpPr>
            <a:spLocks noGrp="1"/>
          </p:cNvSpPr>
          <p:nvPr>
            <p:ph idx="4294967295"/>
          </p:nvPr>
        </p:nvSpPr>
        <p:spPr>
          <a:xfrm>
            <a:off x="0" y="381000"/>
            <a:ext cx="9144000" cy="6477000"/>
          </a:xfrm>
        </p:spPr>
        <p:txBody>
          <a:bodyPr>
            <a:normAutofit lnSpcReduction="10000"/>
          </a:bodyPr>
          <a:lstStyle/>
          <a:p>
            <a:pPr>
              <a:spcBef>
                <a:spcPts val="0"/>
              </a:spcBef>
              <a:buFont typeface="Wingdings" panose="05000000000000000000" pitchFamily="2" charset="2"/>
              <a:buChar char="§"/>
            </a:pPr>
            <a:r>
              <a:rPr lang="en-US" b="1" dirty="0" smtClean="0"/>
              <a:t>CNNs are MLPs with a </a:t>
            </a:r>
            <a:r>
              <a:rPr lang="en-US" b="1" dirty="0" smtClean="0">
                <a:solidFill>
                  <a:srgbClr val="FF0000"/>
                </a:solidFill>
              </a:rPr>
              <a:t>special structure</a:t>
            </a:r>
            <a:r>
              <a:rPr lang="en-US" b="1" dirty="0" smtClean="0"/>
              <a:t>. </a:t>
            </a:r>
          </a:p>
          <a:p>
            <a:pPr>
              <a:spcBef>
                <a:spcPts val="0"/>
              </a:spcBef>
              <a:buFont typeface="Wingdings" panose="05000000000000000000" pitchFamily="2" charset="2"/>
              <a:buChar char="§"/>
            </a:pPr>
            <a:endParaRPr lang="en-IN" sz="3600" b="1" dirty="0" smtClean="0">
              <a:solidFill>
                <a:srgbClr val="FF0000"/>
              </a:solidFill>
            </a:endParaRPr>
          </a:p>
          <a:p>
            <a:pPr>
              <a:spcBef>
                <a:spcPts val="0"/>
              </a:spcBef>
              <a:buFont typeface="Wingdings" panose="05000000000000000000" pitchFamily="2" charset="2"/>
              <a:buChar char="§"/>
            </a:pPr>
            <a:r>
              <a:rPr lang="en-IN" b="1" i="1" dirty="0" smtClean="0"/>
              <a:t> CNN  </a:t>
            </a:r>
            <a:r>
              <a:rPr lang="en-IN" b="1" i="1" dirty="0"/>
              <a:t>is a specialized kind of neural network for processing the </a:t>
            </a:r>
            <a:r>
              <a:rPr lang="en-IN" b="1" i="1" dirty="0">
                <a:solidFill>
                  <a:srgbClr val="FF0000"/>
                </a:solidFill>
              </a:rPr>
              <a:t>data which has the grid like topology</a:t>
            </a:r>
            <a:r>
              <a:rPr lang="en-IN" b="1" dirty="0">
                <a:solidFill>
                  <a:srgbClr val="FF0000"/>
                </a:solidFill>
              </a:rPr>
              <a:t>. </a:t>
            </a:r>
            <a:endParaRPr lang="en-IN" b="1" dirty="0" smtClean="0">
              <a:solidFill>
                <a:srgbClr val="FF0000"/>
              </a:solidFill>
            </a:endParaRPr>
          </a:p>
          <a:p>
            <a:pPr>
              <a:spcBef>
                <a:spcPts val="0"/>
              </a:spcBef>
              <a:buNone/>
            </a:pPr>
            <a:endParaRPr lang="en-IN" b="1" dirty="0" smtClean="0">
              <a:solidFill>
                <a:srgbClr val="FF0000"/>
              </a:solidFill>
            </a:endParaRPr>
          </a:p>
          <a:p>
            <a:pPr>
              <a:spcBef>
                <a:spcPts val="0"/>
              </a:spcBef>
              <a:buFont typeface="Wingdings" panose="05000000000000000000" pitchFamily="2" charset="2"/>
              <a:buChar char="§"/>
            </a:pPr>
            <a:r>
              <a:rPr lang="en-IN" b="1" dirty="0" smtClean="0"/>
              <a:t>Examples </a:t>
            </a:r>
            <a:r>
              <a:rPr lang="en-IN" b="1" dirty="0"/>
              <a:t>of such data </a:t>
            </a:r>
            <a:r>
              <a:rPr lang="en-IN" b="1" dirty="0" smtClean="0"/>
              <a:t>are :</a:t>
            </a:r>
          </a:p>
          <a:p>
            <a:pPr>
              <a:spcBef>
                <a:spcPts val="0"/>
              </a:spcBef>
              <a:buFont typeface="Wingdings" panose="05000000000000000000" pitchFamily="2" charset="2"/>
              <a:buChar char="§"/>
            </a:pPr>
            <a:r>
              <a:rPr lang="en-IN" b="1" dirty="0" smtClean="0"/>
              <a:t> </a:t>
            </a:r>
            <a:r>
              <a:rPr lang="en-IN" b="1" dirty="0" smtClean="0">
                <a:solidFill>
                  <a:srgbClr val="FF0000"/>
                </a:solidFill>
              </a:rPr>
              <a:t>Images</a:t>
            </a:r>
            <a:r>
              <a:rPr lang="en-IN" b="1" dirty="0" smtClean="0"/>
              <a:t> </a:t>
            </a:r>
            <a:r>
              <a:rPr lang="en-IN" b="1" dirty="0"/>
              <a:t>which can be considered as a </a:t>
            </a:r>
            <a:r>
              <a:rPr lang="en-IN" b="1" dirty="0" smtClean="0">
                <a:solidFill>
                  <a:srgbClr val="FF0000"/>
                </a:solidFill>
              </a:rPr>
              <a:t>2D (224x224  </a:t>
            </a:r>
            <a:r>
              <a:rPr lang="en-IN" b="1" dirty="0" err="1" smtClean="0">
                <a:solidFill>
                  <a:srgbClr val="FF0000"/>
                </a:solidFill>
              </a:rPr>
              <a:t>grayscale</a:t>
            </a:r>
            <a:r>
              <a:rPr lang="en-IN" b="1" dirty="0">
                <a:solidFill>
                  <a:srgbClr val="FF0000"/>
                </a:solidFill>
              </a:rPr>
              <a:t>)</a:t>
            </a:r>
            <a:r>
              <a:rPr lang="en-IN" b="1" dirty="0"/>
              <a:t> or </a:t>
            </a:r>
            <a:r>
              <a:rPr lang="en-IN" b="1" dirty="0" smtClean="0">
                <a:solidFill>
                  <a:srgbClr val="FF0000"/>
                </a:solidFill>
              </a:rPr>
              <a:t>3-channel (coloured RGB) </a:t>
            </a:r>
            <a:r>
              <a:rPr lang="en-IN" b="1" dirty="0"/>
              <a:t>grid of pixels, </a:t>
            </a:r>
            <a:endParaRPr lang="en-IN" b="1" dirty="0" smtClean="0"/>
          </a:p>
          <a:p>
            <a:pPr>
              <a:spcBef>
                <a:spcPts val="0"/>
              </a:spcBef>
              <a:buFont typeface="Wingdings" panose="05000000000000000000" pitchFamily="2" charset="2"/>
              <a:buChar char="§"/>
            </a:pPr>
            <a:endParaRPr lang="en-IN" b="1" dirty="0" smtClean="0"/>
          </a:p>
          <a:p>
            <a:pPr>
              <a:spcBef>
                <a:spcPts val="0"/>
              </a:spcBef>
              <a:buFont typeface="Wingdings" panose="05000000000000000000" pitchFamily="2" charset="2"/>
              <a:buChar char="§"/>
            </a:pPr>
            <a:r>
              <a:rPr lang="en-IN" b="1" dirty="0" smtClean="0">
                <a:solidFill>
                  <a:srgbClr val="FF0000"/>
                </a:solidFill>
              </a:rPr>
              <a:t>Time series data </a:t>
            </a:r>
            <a:r>
              <a:rPr lang="en-IN" b="1" dirty="0" smtClean="0"/>
              <a:t>which can be thought of as the </a:t>
            </a:r>
            <a:r>
              <a:rPr lang="en-IN" b="1" dirty="0" smtClean="0">
                <a:solidFill>
                  <a:srgbClr val="FF0000"/>
                </a:solidFill>
              </a:rPr>
              <a:t>1D grid </a:t>
            </a:r>
            <a:r>
              <a:rPr lang="en-IN" b="1" dirty="0" smtClean="0"/>
              <a:t>taking samples at regular time intervals </a:t>
            </a:r>
          </a:p>
          <a:p>
            <a:pPr>
              <a:spcBef>
                <a:spcPts val="0"/>
              </a:spcBef>
              <a:buFont typeface="Wingdings" panose="05000000000000000000" pitchFamily="2" charset="2"/>
              <a:buChar char="§"/>
            </a:pPr>
            <a:endParaRPr lang="en-IN" sz="2800" b="1" dirty="0" smtClean="0"/>
          </a:p>
          <a:p>
            <a:pPr>
              <a:spcBef>
                <a:spcPts val="0"/>
              </a:spcBef>
              <a:buFont typeface="Wingdings" panose="05000000000000000000" pitchFamily="2" charset="2"/>
              <a:buChar char="§"/>
            </a:pPr>
            <a:endParaRPr lang="en-IN" sz="2800" b="1" dirty="0" smtClean="0"/>
          </a:p>
          <a:p>
            <a:pPr>
              <a:spcBef>
                <a:spcPts val="0"/>
              </a:spcBef>
              <a:buFont typeface="Wingdings" panose="05000000000000000000" pitchFamily="2" charset="2"/>
              <a:buChar char="§"/>
            </a:pPr>
            <a:endParaRPr lang="en-IN" sz="2800" b="1" dirty="0" smtClean="0"/>
          </a:p>
          <a:p>
            <a:pPr>
              <a:spcBef>
                <a:spcPts val="0"/>
              </a:spcBef>
              <a:buFont typeface="Wingdings" panose="05000000000000000000" pitchFamily="2" charset="2"/>
              <a:buChar char="§"/>
            </a:pPr>
            <a:endParaRPr lang="en-IN" sz="2800" b="1" dirty="0" smtClean="0"/>
          </a:p>
          <a:p>
            <a:pPr>
              <a:spcBef>
                <a:spcPts val="0"/>
              </a:spcBef>
              <a:buFont typeface="Wingdings" panose="05000000000000000000" pitchFamily="2" charset="2"/>
              <a:buChar char="§"/>
            </a:pPr>
            <a:endParaRPr lang="en-IN" sz="2800" b="1" dirty="0" smtClean="0"/>
          </a:p>
          <a:p>
            <a:pPr>
              <a:buFont typeface="Wingdings" panose="05000000000000000000" pitchFamily="2" charset="2"/>
              <a:buChar char="§"/>
            </a:pPr>
            <a:endParaRPr lang="en-IN" sz="3800" dirty="0"/>
          </a:p>
          <a:p>
            <a:pPr>
              <a:buFont typeface="Wingdings" panose="05000000000000000000" pitchFamily="2" charset="2"/>
              <a:buChar char="§"/>
            </a:pPr>
            <a:endParaRPr lang="en-IN" dirty="0"/>
          </a:p>
        </p:txBody>
      </p:sp>
      <p:sp>
        <p:nvSpPr>
          <p:cNvPr id="2161666" name="AutoShape 2" descr="Image result for Images which can be considered as a 2D(grayscale) or 3D(color RGB) grid of pixe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325413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1586" name="Picture 2" descr="Image result for 3D(color RGB) grid of pixels"/>
          <p:cNvPicPr>
            <a:picLocks noChangeAspect="1" noChangeArrowheads="1"/>
          </p:cNvPicPr>
          <p:nvPr/>
        </p:nvPicPr>
        <p:blipFill>
          <a:blip r:embed="rId2" cstate="print"/>
          <a:srcRect/>
          <a:stretch>
            <a:fillRect/>
          </a:stretch>
        </p:blipFill>
        <p:spPr bwMode="auto">
          <a:xfrm>
            <a:off x="228600" y="685800"/>
            <a:ext cx="7315200" cy="591312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2210" name="Picture 2"/>
          <p:cNvPicPr>
            <a:picLocks noChangeAspect="1" noChangeArrowheads="1"/>
          </p:cNvPicPr>
          <p:nvPr/>
        </p:nvPicPr>
        <p:blipFill>
          <a:blip r:embed="rId2" cstate="print"/>
          <a:srcRect/>
          <a:stretch>
            <a:fillRect/>
          </a:stretch>
        </p:blipFill>
        <p:spPr bwMode="auto">
          <a:xfrm>
            <a:off x="0" y="0"/>
            <a:ext cx="9144000" cy="6537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3B8A99A-3B79-40D3-96FC-B36914A7B418}"/>
              </a:ext>
            </a:extLst>
          </p:cNvPr>
          <p:cNvSpPr>
            <a:spLocks noGrp="1"/>
          </p:cNvSpPr>
          <p:nvPr>
            <p:ph idx="1"/>
          </p:nvPr>
        </p:nvSpPr>
        <p:spPr>
          <a:xfrm>
            <a:off x="457200" y="914400"/>
            <a:ext cx="8229600" cy="5791200"/>
          </a:xfrm>
        </p:spPr>
        <p:txBody>
          <a:bodyPr>
            <a:normAutofit/>
          </a:bodyPr>
          <a:lstStyle/>
          <a:p>
            <a:r>
              <a:rPr lang="en-US" sz="2800" dirty="0"/>
              <a:t>A grayscale image, on the other hand, has just one channel.</a:t>
            </a:r>
          </a:p>
        </p:txBody>
      </p:sp>
      <p:pic>
        <p:nvPicPr>
          <p:cNvPr id="5" name="Picture 4">
            <a:extLst>
              <a:ext uri="{FF2B5EF4-FFF2-40B4-BE49-F238E27FC236}">
                <a16:creationId xmlns:a16="http://schemas.microsoft.com/office/drawing/2014/main" xmlns="" id="{00AD4B61-15CE-43C1-8458-AC176E21FA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5800" y="2133600"/>
            <a:ext cx="2824556" cy="3429000"/>
          </a:xfrm>
          <a:prstGeom prst="rect">
            <a:avLst/>
          </a:prstGeom>
        </p:spPr>
      </p:pic>
      <p:pic>
        <p:nvPicPr>
          <p:cNvPr id="6" name="Picture 5">
            <a:extLst>
              <a:ext uri="{FF2B5EF4-FFF2-40B4-BE49-F238E27FC236}">
                <a16:creationId xmlns:a16="http://schemas.microsoft.com/office/drawing/2014/main" xmlns="" id="{480F98C3-8950-4274-B7FF-4439B86F57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27392" y="1828800"/>
            <a:ext cx="3930316" cy="3733800"/>
          </a:xfrm>
          <a:prstGeom prst="rect">
            <a:avLst/>
          </a:prstGeom>
        </p:spPr>
      </p:pic>
    </p:spTree>
    <p:extLst>
      <p:ext uri="{BB962C8B-B14F-4D97-AF65-F5344CB8AC3E}">
        <p14:creationId xmlns:p14="http://schemas.microsoft.com/office/powerpoint/2010/main" xmlns="" val="203242547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cstate="print"/>
          <a:srcRect/>
          <a:stretch>
            <a:fillRect/>
          </a:stretch>
        </p:blipFill>
        <p:spPr bwMode="auto">
          <a:xfrm>
            <a:off x="152400" y="0"/>
            <a:ext cx="8763000" cy="5457940"/>
          </a:xfrm>
          <a:prstGeom prst="rect">
            <a:avLst/>
          </a:prstGeom>
          <a:noFill/>
          <a:ln w="9525">
            <a:noFill/>
            <a:miter lim="800000"/>
            <a:headEnd/>
            <a:tailEnd/>
          </a:ln>
        </p:spPr>
      </p:pic>
      <p:sp>
        <p:nvSpPr>
          <p:cNvPr id="5" name="Rectangle 4"/>
          <p:cNvSpPr/>
          <p:nvPr/>
        </p:nvSpPr>
        <p:spPr>
          <a:xfrm>
            <a:off x="0" y="5715000"/>
            <a:ext cx="9144000" cy="954107"/>
          </a:xfrm>
          <a:prstGeom prst="rect">
            <a:avLst/>
          </a:prstGeom>
        </p:spPr>
        <p:txBody>
          <a:bodyPr wrap="square">
            <a:spAutoFit/>
          </a:bodyPr>
          <a:lstStyle/>
          <a:p>
            <a:r>
              <a:rPr lang="en-US" sz="2800" b="1" dirty="0" smtClean="0"/>
              <a:t>The CIFAR10 comes bundled with </a:t>
            </a:r>
            <a:r>
              <a:rPr lang="en-US" sz="2800" b="1" dirty="0" err="1" smtClean="0"/>
              <a:t>Keras</a:t>
            </a:r>
            <a:r>
              <a:rPr lang="en-US" sz="2800" b="1" dirty="0" smtClean="0"/>
              <a:t>. </a:t>
            </a:r>
          </a:p>
          <a:p>
            <a:r>
              <a:rPr lang="en-US" sz="2800" b="1" dirty="0" smtClean="0"/>
              <a:t>It has 50,000 training images and 10,000 test images. </a:t>
            </a:r>
            <a:endParaRPr lang="en-US" sz="28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8946" name="Picture 2" descr="An Intuitive Explanation of Convolutional Neural Networks"/>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05000"/>
            <a:ext cx="9144000" cy="4525963"/>
          </a:xfrm>
        </p:spPr>
        <p:txBody>
          <a:bodyPr/>
          <a:lstStyle/>
          <a:p>
            <a:r>
              <a:rPr lang="en-US" b="1" dirty="0" smtClean="0">
                <a:solidFill>
                  <a:srgbClr val="FF0000"/>
                </a:solidFill>
              </a:rPr>
              <a:t>CIFAR-10 </a:t>
            </a:r>
            <a:r>
              <a:rPr lang="en-US" b="1" dirty="0" smtClean="0"/>
              <a:t>(</a:t>
            </a:r>
            <a:r>
              <a:rPr lang="en-US" b="1" dirty="0" smtClean="0">
                <a:hlinkClick r:id="rId2" tooltip="Canadian Institute for Advanced Research"/>
              </a:rPr>
              <a:t>Canadian Institute For Advanced Research</a:t>
            </a:r>
            <a:r>
              <a:rPr lang="en-US" b="1" dirty="0" smtClean="0"/>
              <a:t>)dataset </a:t>
            </a:r>
            <a:r>
              <a:rPr lang="en-US" b="1" dirty="0" smtClean="0">
                <a:solidFill>
                  <a:srgbClr val="FF0000"/>
                </a:solidFill>
              </a:rPr>
              <a:t>classification is a common benchmark problem in machine learning</a:t>
            </a:r>
            <a:r>
              <a:rPr lang="en-US" b="1" dirty="0" smtClean="0"/>
              <a:t>.</a:t>
            </a:r>
          </a:p>
          <a:p>
            <a:endParaRPr lang="en-US" b="1" dirty="0" smtClean="0"/>
          </a:p>
          <a:p>
            <a:r>
              <a:rPr lang="en-US" b="1" dirty="0" smtClean="0"/>
              <a:t> The problem is to classify RGB 32x32 pixel images across </a:t>
            </a:r>
            <a:r>
              <a:rPr lang="en-US" b="1" dirty="0" smtClean="0">
                <a:solidFill>
                  <a:srgbClr val="FF0000"/>
                </a:solidFill>
              </a:rPr>
              <a:t>10 categories</a:t>
            </a:r>
            <a:r>
              <a:rPr lang="en-US" b="1" dirty="0" smtClean="0"/>
              <a:t>:</a:t>
            </a:r>
          </a:p>
          <a:p>
            <a:r>
              <a:rPr lang="en-US" b="1" i="1" dirty="0" smtClean="0"/>
              <a:t>airplane, automobile, bird, cat, deer, dog, frog, horse, ship, and truck.</a:t>
            </a:r>
            <a:endParaRPr lang="en-US" sz="4000" b="1" i="1" dirty="0" smtClean="0"/>
          </a:p>
          <a:p>
            <a:endParaRPr lang="en-US" dirty="0"/>
          </a:p>
        </p:txBody>
      </p:sp>
      <p:sp>
        <p:nvSpPr>
          <p:cNvPr id="4" name="Title 1">
            <a:extLst>
              <a:ext uri="{FF2B5EF4-FFF2-40B4-BE49-F238E27FC236}">
                <a16:creationId xmlns:a16="http://schemas.microsoft.com/office/drawing/2014/main" xmlns="" id="{0D656C4D-5A29-44E5-A432-CE3516627CBB}"/>
              </a:ext>
            </a:extLst>
          </p:cNvPr>
          <p:cNvSpPr txBox="1">
            <a:spLocks/>
          </p:cNvSpPr>
          <p:nvPr/>
        </p:nvSpPr>
        <p:spPr>
          <a:xfrm>
            <a:off x="457200" y="457200"/>
            <a:ext cx="8229600" cy="685800"/>
          </a:xfrm>
          <a:prstGeom prst="rect">
            <a:avLst/>
          </a:prstGeom>
        </p:spPr>
        <p:txBody>
          <a:bodyP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Popular Databases </a:t>
            </a:r>
            <a:endParaRPr kumimoji="0" lang="en-US" sz="4400" b="1"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6E0523-161B-46C2-AC5D-70D4287C742C}"/>
              </a:ext>
            </a:extLst>
          </p:cNvPr>
          <p:cNvSpPr>
            <a:spLocks noGrp="1"/>
          </p:cNvSpPr>
          <p:nvPr>
            <p:ph type="title"/>
          </p:nvPr>
        </p:nvSpPr>
        <p:spPr>
          <a:xfrm>
            <a:off x="457200" y="0"/>
            <a:ext cx="8229600" cy="859536"/>
          </a:xfrm>
        </p:spPr>
        <p:txBody>
          <a:bodyPr/>
          <a:lstStyle/>
          <a:p>
            <a:r>
              <a:rPr lang="en-US" dirty="0">
                <a:solidFill>
                  <a:srgbClr val="FF0000"/>
                </a:solidFill>
              </a:rPr>
              <a:t>MNIST Database</a:t>
            </a:r>
          </a:p>
        </p:txBody>
      </p:sp>
      <p:sp>
        <p:nvSpPr>
          <p:cNvPr id="3" name="Content Placeholder 2">
            <a:extLst>
              <a:ext uri="{FF2B5EF4-FFF2-40B4-BE49-F238E27FC236}">
                <a16:creationId xmlns:a16="http://schemas.microsoft.com/office/drawing/2014/main" xmlns="" id="{5A26ADE4-2432-4830-B84C-4A3C96BC1E9E}"/>
              </a:ext>
            </a:extLst>
          </p:cNvPr>
          <p:cNvSpPr>
            <a:spLocks noGrp="1"/>
          </p:cNvSpPr>
          <p:nvPr>
            <p:ph idx="1"/>
          </p:nvPr>
        </p:nvSpPr>
        <p:spPr>
          <a:xfrm>
            <a:off x="0" y="838200"/>
            <a:ext cx="9144000" cy="5431536"/>
          </a:xfrm>
        </p:spPr>
        <p:txBody>
          <a:bodyPr>
            <a:normAutofit/>
          </a:bodyPr>
          <a:lstStyle/>
          <a:p>
            <a:r>
              <a:rPr lang="en-US" b="1" dirty="0"/>
              <a:t>The MNIST database </a:t>
            </a:r>
            <a:r>
              <a:rPr lang="en-US" b="1" dirty="0" smtClean="0"/>
              <a:t>is </a:t>
            </a:r>
            <a:r>
              <a:rPr lang="en-US" b="1" dirty="0"/>
              <a:t>a large database of handwritten digits that is commonly used for training various image processing systems</a:t>
            </a:r>
            <a:r>
              <a:rPr lang="en-US" b="1" dirty="0" smtClean="0"/>
              <a:t>.</a:t>
            </a:r>
            <a:endParaRPr lang="en-US" b="1" dirty="0"/>
          </a:p>
          <a:p>
            <a:r>
              <a:rPr lang="en-US" b="1" dirty="0"/>
              <a:t>The MNIST database contains </a:t>
            </a:r>
            <a:r>
              <a:rPr lang="en-US" b="1" dirty="0">
                <a:solidFill>
                  <a:srgbClr val="FF0000"/>
                </a:solidFill>
              </a:rPr>
              <a:t>60,000 training images and 10,000 testing images</a:t>
            </a:r>
            <a:r>
              <a:rPr lang="en-US" b="1" dirty="0" smtClean="0">
                <a:solidFill>
                  <a:srgbClr val="FF0000"/>
                </a:solidFill>
              </a:rPr>
              <a:t>.</a:t>
            </a:r>
            <a:endParaRPr lang="en-US" b="1" dirty="0">
              <a:solidFill>
                <a:srgbClr val="FF0000"/>
              </a:solidFill>
            </a:endParaRPr>
          </a:p>
        </p:txBody>
      </p:sp>
      <p:pic>
        <p:nvPicPr>
          <p:cNvPr id="5" name="Picture 4">
            <a:extLst>
              <a:ext uri="{FF2B5EF4-FFF2-40B4-BE49-F238E27FC236}">
                <a16:creationId xmlns:a16="http://schemas.microsoft.com/office/drawing/2014/main" xmlns="" id="{48F27490-E208-4843-9C72-E3DD5901EDE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800" y="3637699"/>
            <a:ext cx="5486401" cy="3220301"/>
          </a:xfrm>
          <a:prstGeom prst="rect">
            <a:avLst/>
          </a:prstGeom>
        </p:spPr>
      </p:pic>
    </p:spTree>
    <p:extLst>
      <p:ext uri="{BB962C8B-B14F-4D97-AF65-F5344CB8AC3E}">
        <p14:creationId xmlns:p14="http://schemas.microsoft.com/office/powerpoint/2010/main" xmlns="" val="3541031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6E961F-F15E-42D9-B416-EEADEEE41B8A}"/>
              </a:ext>
            </a:extLst>
          </p:cNvPr>
          <p:cNvSpPr>
            <a:spLocks noGrp="1"/>
          </p:cNvSpPr>
          <p:nvPr>
            <p:ph type="title"/>
          </p:nvPr>
        </p:nvSpPr>
        <p:spPr>
          <a:xfrm>
            <a:off x="533400" y="0"/>
            <a:ext cx="8229600" cy="675484"/>
          </a:xfrm>
        </p:spPr>
        <p:txBody>
          <a:bodyPr>
            <a:normAutofit fontScale="90000"/>
          </a:bodyPr>
          <a:lstStyle/>
          <a:p>
            <a:r>
              <a:rPr lang="en-US" dirty="0">
                <a:solidFill>
                  <a:srgbClr val="FF0000"/>
                </a:solidFill>
              </a:rPr>
              <a:t>ImageNet</a:t>
            </a:r>
          </a:p>
        </p:txBody>
      </p:sp>
      <p:sp>
        <p:nvSpPr>
          <p:cNvPr id="3" name="Content Placeholder 2">
            <a:extLst>
              <a:ext uri="{FF2B5EF4-FFF2-40B4-BE49-F238E27FC236}">
                <a16:creationId xmlns:a16="http://schemas.microsoft.com/office/drawing/2014/main" xmlns="" id="{3FC7EF8E-25E2-41EA-B2A5-393C5BDD95A4}"/>
              </a:ext>
            </a:extLst>
          </p:cNvPr>
          <p:cNvSpPr>
            <a:spLocks noGrp="1"/>
          </p:cNvSpPr>
          <p:nvPr>
            <p:ph idx="1"/>
          </p:nvPr>
        </p:nvSpPr>
        <p:spPr>
          <a:xfrm>
            <a:off x="0" y="609600"/>
            <a:ext cx="9144000" cy="5583936"/>
          </a:xfrm>
        </p:spPr>
        <p:txBody>
          <a:bodyPr>
            <a:normAutofit/>
          </a:bodyPr>
          <a:lstStyle/>
          <a:p>
            <a:pPr>
              <a:buNone/>
            </a:pPr>
            <a:r>
              <a:rPr lang="en-US" sz="2800" dirty="0" smtClean="0"/>
              <a:t>Over </a:t>
            </a:r>
            <a:r>
              <a:rPr lang="en-US" sz="2800" dirty="0" smtClean="0">
                <a:solidFill>
                  <a:srgbClr val="FF0000"/>
                </a:solidFill>
              </a:rPr>
              <a:t>14 million</a:t>
            </a:r>
            <a:r>
              <a:rPr lang="en-US" sz="2800" baseline="30000" dirty="0" smtClean="0">
                <a:solidFill>
                  <a:srgbClr val="FF0000"/>
                </a:solidFill>
              </a:rPr>
              <a:t>  </a:t>
            </a:r>
            <a:r>
              <a:rPr lang="en-US" sz="2800" dirty="0" smtClean="0"/>
              <a:t>URLs of images have been hand-annotated by </a:t>
            </a:r>
            <a:r>
              <a:rPr lang="en-US" sz="2800" dirty="0" err="1" smtClean="0"/>
              <a:t>ImageNet</a:t>
            </a:r>
            <a:r>
              <a:rPr lang="en-US" sz="2800" dirty="0" smtClean="0"/>
              <a:t> to indicate what objects are pictured and in </a:t>
            </a:r>
            <a:r>
              <a:rPr lang="en-US" sz="2800" dirty="0" smtClean="0">
                <a:solidFill>
                  <a:srgbClr val="FF0000"/>
                </a:solidFill>
              </a:rPr>
              <a:t>at least one million</a:t>
            </a:r>
            <a:r>
              <a:rPr lang="en-US" sz="2800" dirty="0" smtClean="0"/>
              <a:t> of the images, </a:t>
            </a:r>
            <a:r>
              <a:rPr lang="en-US" sz="2800" dirty="0" smtClean="0">
                <a:solidFill>
                  <a:srgbClr val="FF0000"/>
                </a:solidFill>
              </a:rPr>
              <a:t>bounding boxes </a:t>
            </a:r>
            <a:r>
              <a:rPr lang="en-US" sz="2800" dirty="0" smtClean="0"/>
              <a:t>are also provided.</a:t>
            </a:r>
          </a:p>
          <a:p>
            <a:endParaRPr lang="en-US" sz="2800" dirty="0" smtClean="0"/>
          </a:p>
          <a:p>
            <a:r>
              <a:rPr lang="en-US" sz="2800" dirty="0" err="1" smtClean="0"/>
              <a:t>ImageNet</a:t>
            </a:r>
            <a:r>
              <a:rPr lang="en-US" sz="2800" dirty="0" smtClean="0"/>
              <a:t> </a:t>
            </a:r>
            <a:r>
              <a:rPr lang="en-US" sz="2800" dirty="0"/>
              <a:t>contains over </a:t>
            </a:r>
            <a:r>
              <a:rPr lang="en-US" sz="2800" dirty="0">
                <a:solidFill>
                  <a:srgbClr val="FF0000"/>
                </a:solidFill>
              </a:rPr>
              <a:t>20 thousand categories</a:t>
            </a:r>
            <a:r>
              <a:rPr lang="en-US" sz="2800" dirty="0"/>
              <a:t>, such as "balloon" or "</a:t>
            </a:r>
            <a:r>
              <a:rPr lang="en-US" sz="2800" dirty="0" err="1" smtClean="0"/>
              <a:t>strawberry“,contains</a:t>
            </a:r>
            <a:r>
              <a:rPr lang="en-US" sz="2800" dirty="0" smtClean="0"/>
              <a:t> </a:t>
            </a:r>
            <a:r>
              <a:rPr lang="en-US" sz="2800" dirty="0"/>
              <a:t>several hundred images.</a:t>
            </a:r>
          </a:p>
        </p:txBody>
      </p:sp>
      <p:pic>
        <p:nvPicPr>
          <p:cNvPr id="5" name="Picture 4">
            <a:extLst>
              <a:ext uri="{FF2B5EF4-FFF2-40B4-BE49-F238E27FC236}">
                <a16:creationId xmlns:a16="http://schemas.microsoft.com/office/drawing/2014/main" xmlns="" id="{B1B6FED6-F82F-4418-9D64-3C0062D625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3733800"/>
            <a:ext cx="8686800" cy="3336970"/>
          </a:xfrm>
          <a:prstGeom prst="rect">
            <a:avLst/>
          </a:prstGeom>
        </p:spPr>
      </p:pic>
    </p:spTree>
    <p:extLst>
      <p:ext uri="{BB962C8B-B14F-4D97-AF65-F5344CB8AC3E}">
        <p14:creationId xmlns:p14="http://schemas.microsoft.com/office/powerpoint/2010/main" xmlns="" val="1151701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9650" name="Picture 2" descr="https://raw.githubusercontent.com/rafjaa/curso-mineracao-de-dados-aplicada/master/img/kernel_overfitting/under_over.png"/>
          <p:cNvPicPr>
            <a:picLocks noChangeAspect="1" noChangeArrowheads="1"/>
          </p:cNvPicPr>
          <p:nvPr/>
        </p:nvPicPr>
        <p:blipFill>
          <a:blip r:embed="rId2" cstate="print"/>
          <a:srcRect/>
          <a:stretch>
            <a:fillRect/>
          </a:stretch>
        </p:blipFill>
        <p:spPr bwMode="auto">
          <a:xfrm>
            <a:off x="0" y="1905000"/>
            <a:ext cx="9144001" cy="2819400"/>
          </a:xfrm>
          <a:prstGeom prst="rect">
            <a:avLst/>
          </a:prstGeom>
          <a:noFill/>
        </p:spPr>
      </p:pic>
      <p:sp>
        <p:nvSpPr>
          <p:cNvPr id="6" name="TextBox 5"/>
          <p:cNvSpPr txBox="1"/>
          <p:nvPr/>
        </p:nvSpPr>
        <p:spPr>
          <a:xfrm>
            <a:off x="685800" y="5410200"/>
            <a:ext cx="7467600" cy="1077218"/>
          </a:xfrm>
          <a:prstGeom prst="rect">
            <a:avLst/>
          </a:prstGeom>
          <a:noFill/>
        </p:spPr>
        <p:txBody>
          <a:bodyPr wrap="square" rtlCol="0">
            <a:spAutoFit/>
          </a:bodyPr>
          <a:lstStyle/>
          <a:p>
            <a:r>
              <a:rPr lang="en-US" sz="3200" dirty="0" smtClean="0"/>
              <a:t>As model complexity increases , </a:t>
            </a:r>
            <a:r>
              <a:rPr lang="en-US" sz="3200" dirty="0" err="1" smtClean="0"/>
              <a:t>overfitting</a:t>
            </a:r>
            <a:r>
              <a:rPr lang="en-US" sz="3200" dirty="0" smtClean="0"/>
              <a:t> happens, generalization is poor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19650"/>
                                        </p:tgtEl>
                                        <p:attrNameLst>
                                          <p:attrName>style.visibility</p:attrName>
                                        </p:attrNameLst>
                                      </p:cBhvr>
                                      <p:to>
                                        <p:strVal val="visible"/>
                                      </p:to>
                                    </p:set>
                                    <p:anim calcmode="lin" valueType="num">
                                      <p:cBhvr additive="base">
                                        <p:cTn id="7" dur="500" fill="hold"/>
                                        <p:tgtEl>
                                          <p:spTgt spid="8219650"/>
                                        </p:tgtEl>
                                        <p:attrNameLst>
                                          <p:attrName>ppt_x</p:attrName>
                                        </p:attrNameLst>
                                      </p:cBhvr>
                                      <p:tavLst>
                                        <p:tav tm="0">
                                          <p:val>
                                            <p:strVal val="#ppt_x"/>
                                          </p:val>
                                        </p:tav>
                                        <p:tav tm="100000">
                                          <p:val>
                                            <p:strVal val="#ppt_x"/>
                                          </p:val>
                                        </p:tav>
                                      </p:tavLst>
                                    </p:anim>
                                    <p:anim calcmode="lin" valueType="num">
                                      <p:cBhvr additive="base">
                                        <p:cTn id="8" dur="500" fill="hold"/>
                                        <p:tgtEl>
                                          <p:spTgt spid="8219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6528"/>
          </a:xfrm>
          <a:prstGeom prst="rect">
            <a:avLst/>
          </a:prstGeom>
        </p:spPr>
        <p:txBody>
          <a:bodyPr wrap="square">
            <a:spAutoFit/>
          </a:bodyPr>
          <a:lstStyle/>
          <a:p>
            <a:r>
              <a:rPr lang="en-US" sz="3200" b="1" dirty="0" smtClean="0"/>
              <a:t>One of the major reasons for </a:t>
            </a:r>
            <a:r>
              <a:rPr lang="en-US" sz="3200" b="1" dirty="0" err="1" smtClean="0">
                <a:solidFill>
                  <a:srgbClr val="FF0000"/>
                </a:solidFill>
              </a:rPr>
              <a:t>overfitting</a:t>
            </a:r>
            <a:r>
              <a:rPr lang="en-US" sz="3200" b="1" dirty="0" smtClean="0"/>
              <a:t> is that you don’t have enough data to train your network.</a:t>
            </a:r>
          </a:p>
          <a:p>
            <a:endParaRPr lang="en-US" sz="3200" b="1" dirty="0" smtClean="0"/>
          </a:p>
          <a:p>
            <a:r>
              <a:rPr lang="en-US" sz="3200" b="1" dirty="0" smtClean="0"/>
              <a:t> Apart from </a:t>
            </a:r>
            <a:r>
              <a:rPr lang="en-US" sz="3200" b="1" dirty="0" smtClean="0">
                <a:solidFill>
                  <a:srgbClr val="FF0000"/>
                </a:solidFill>
              </a:rPr>
              <a:t>Regularization/Early stopping</a:t>
            </a:r>
            <a:r>
              <a:rPr lang="en-US" sz="3200" b="1" dirty="0" smtClean="0"/>
              <a:t>, another very effective way to counter </a:t>
            </a:r>
            <a:r>
              <a:rPr lang="en-US" sz="3200" b="1" dirty="0" err="1" smtClean="0"/>
              <a:t>Overfitting</a:t>
            </a:r>
            <a:r>
              <a:rPr lang="en-US" sz="3200" b="1" dirty="0" smtClean="0"/>
              <a:t> is </a:t>
            </a:r>
            <a:r>
              <a:rPr lang="en-US" sz="3200" b="1" dirty="0" smtClean="0">
                <a:solidFill>
                  <a:srgbClr val="FF0000"/>
                </a:solidFill>
              </a:rPr>
              <a:t>Data Augmentation.</a:t>
            </a:r>
          </a:p>
          <a:p>
            <a:endParaRPr lang="en-US" sz="3200" b="1" dirty="0" smtClean="0"/>
          </a:p>
          <a:p>
            <a:r>
              <a:rPr lang="en-US" sz="3200" b="1" dirty="0" smtClean="0"/>
              <a:t> It is the process of artificially creating more images from the images you already have by </a:t>
            </a:r>
            <a:r>
              <a:rPr lang="en-US" sz="3200" b="1" dirty="0" smtClean="0">
                <a:solidFill>
                  <a:srgbClr val="FF0000"/>
                </a:solidFill>
              </a:rPr>
              <a:t>changing the size, orientation </a:t>
            </a:r>
            <a:r>
              <a:rPr lang="en-US" sz="3200" b="1" dirty="0" smtClean="0"/>
              <a:t>etc of the image</a:t>
            </a:r>
            <a:r>
              <a:rPr lang="en-US" sz="3200" b="1" dirty="0" smtClean="0">
                <a:solidFill>
                  <a:srgbClr val="FF0000"/>
                </a:solidFill>
              </a:rPr>
              <a:t>. </a:t>
            </a:r>
          </a:p>
          <a:p>
            <a:endParaRPr lang="en-US" sz="3200" b="1" dirty="0" smtClean="0"/>
          </a:p>
          <a:p>
            <a:r>
              <a:rPr lang="en-US" sz="3200" b="1" dirty="0" smtClean="0"/>
              <a:t>It can be a tedious task but fortunately, this can be done in </a:t>
            </a:r>
            <a:r>
              <a:rPr lang="en-US" sz="3200" b="1" dirty="0" err="1" smtClean="0"/>
              <a:t>Keras</a:t>
            </a:r>
            <a:r>
              <a:rPr lang="en-US" sz="3200" b="1" dirty="0" smtClean="0"/>
              <a:t> using the </a:t>
            </a:r>
            <a:r>
              <a:rPr lang="en-US" sz="3200" b="1" dirty="0" err="1" smtClean="0">
                <a:solidFill>
                  <a:srgbClr val="FF0000"/>
                </a:solidFill>
              </a:rPr>
              <a:t>ImageDataGenerator</a:t>
            </a:r>
            <a:r>
              <a:rPr lang="en-US" sz="3200" b="1" dirty="0" smtClean="0"/>
              <a:t> instance.</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r>
              <a:rPr lang="en-US" sz="4000" b="1" dirty="0" smtClean="0">
                <a:solidFill>
                  <a:srgbClr val="FF0000"/>
                </a:solidFill>
              </a:rPr>
              <a:t>Examples of transformations are:</a:t>
            </a:r>
          </a:p>
          <a:p>
            <a:endParaRPr lang="en-US" sz="4000" b="1" dirty="0" smtClean="0"/>
          </a:p>
          <a:p>
            <a:pPr>
              <a:buFont typeface="Wingdings" pitchFamily="2" charset="2"/>
              <a:buChar char="ü"/>
            </a:pPr>
            <a:r>
              <a:rPr lang="en-US" sz="4000" b="1" dirty="0" smtClean="0"/>
              <a:t>Flipping the image horizontally / vertically</a:t>
            </a:r>
          </a:p>
          <a:p>
            <a:pPr>
              <a:buFont typeface="Wingdings" pitchFamily="2" charset="2"/>
              <a:buChar char="ü"/>
            </a:pPr>
            <a:r>
              <a:rPr lang="en-US" sz="4000" b="1" dirty="0" smtClean="0"/>
              <a:t>Rotating the image X degrees.</a:t>
            </a:r>
          </a:p>
          <a:p>
            <a:pPr>
              <a:buFont typeface="Wingdings" pitchFamily="2" charset="2"/>
              <a:buChar char="ü"/>
            </a:pPr>
            <a:r>
              <a:rPr lang="en-US" sz="4000" b="1" dirty="0" smtClean="0"/>
              <a:t>Trimming, expanding, resizing, …</a:t>
            </a:r>
          </a:p>
          <a:p>
            <a:pPr>
              <a:buFont typeface="Wingdings" pitchFamily="2" charset="2"/>
              <a:buChar char="ü"/>
            </a:pPr>
            <a:r>
              <a:rPr lang="en-US" sz="4000" b="1" dirty="0" smtClean="0"/>
              <a:t>Applying perspective deformations</a:t>
            </a:r>
          </a:p>
          <a:p>
            <a:pPr>
              <a:buFont typeface="Wingdings" pitchFamily="2" charset="2"/>
              <a:buChar char="ü"/>
            </a:pPr>
            <a:r>
              <a:rPr lang="en-US" sz="4000" b="1" dirty="0" smtClean="0"/>
              <a:t>Adjusting brightness, contrast, saturation, …</a:t>
            </a:r>
          </a:p>
          <a:p>
            <a:pPr>
              <a:buFont typeface="Wingdings" pitchFamily="2" charset="2"/>
              <a:buChar char="ü"/>
            </a:pPr>
            <a:r>
              <a:rPr lang="en-US" sz="4000" b="1" dirty="0" smtClean="0"/>
              <a:t>Adding some noise, defects, …</a:t>
            </a:r>
          </a:p>
          <a:p>
            <a:pPr>
              <a:buFont typeface="Wingdings" pitchFamily="2" charset="2"/>
              <a:buChar char="ü"/>
            </a:pPr>
            <a:r>
              <a:rPr lang="en-US" sz="4000" b="1" dirty="0" smtClean="0"/>
              <a:t>A combination of the above</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1234" name="Picture 2" descr="cat images in different angles"/>
          <p:cNvPicPr>
            <a:picLocks noChangeAspect="1" noChangeArrowheads="1"/>
          </p:cNvPicPr>
          <p:nvPr/>
        </p:nvPicPr>
        <p:blipFill>
          <a:blip r:embed="rId2" cstate="print"/>
          <a:srcRect/>
          <a:stretch>
            <a:fillRect/>
          </a:stretch>
        </p:blipFill>
        <p:spPr bwMode="auto">
          <a:xfrm>
            <a:off x="152401" y="609600"/>
            <a:ext cx="8966546" cy="60198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9586" name="Picture 2" descr="AlexNet Data Augmentation Mirror Image"/>
          <p:cNvPicPr>
            <a:picLocks noChangeAspect="1" noChangeArrowheads="1"/>
          </p:cNvPicPr>
          <p:nvPr/>
        </p:nvPicPr>
        <p:blipFill>
          <a:blip r:embed="rId2" cstate="print"/>
          <a:srcRect/>
          <a:stretch>
            <a:fillRect/>
          </a:stretch>
        </p:blipFill>
        <p:spPr bwMode="auto">
          <a:xfrm>
            <a:off x="0" y="228600"/>
            <a:ext cx="8763000" cy="2505076"/>
          </a:xfrm>
          <a:prstGeom prst="rect">
            <a:avLst/>
          </a:prstGeom>
          <a:noFill/>
        </p:spPr>
      </p:pic>
      <p:pic>
        <p:nvPicPr>
          <p:cNvPr id="3779588" name="Picture 4" descr="AlexNet Data Augmentation Random Crops"/>
          <p:cNvPicPr>
            <a:picLocks noChangeAspect="1" noChangeArrowheads="1"/>
          </p:cNvPicPr>
          <p:nvPr/>
        </p:nvPicPr>
        <p:blipFill>
          <a:blip r:embed="rId3" cstate="print"/>
          <a:srcRect/>
          <a:stretch>
            <a:fillRect/>
          </a:stretch>
        </p:blipFill>
        <p:spPr bwMode="auto">
          <a:xfrm>
            <a:off x="457200" y="2448423"/>
            <a:ext cx="7924800" cy="446227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79586"/>
                                        </p:tgtEl>
                                        <p:attrNameLst>
                                          <p:attrName>style.visibility</p:attrName>
                                        </p:attrNameLst>
                                      </p:cBhvr>
                                      <p:to>
                                        <p:strVal val="visible"/>
                                      </p:to>
                                    </p:set>
                                    <p:anim calcmode="lin" valueType="num">
                                      <p:cBhvr additive="base">
                                        <p:cTn id="7" dur="500" fill="hold"/>
                                        <p:tgtEl>
                                          <p:spTgt spid="3779586"/>
                                        </p:tgtEl>
                                        <p:attrNameLst>
                                          <p:attrName>ppt_x</p:attrName>
                                        </p:attrNameLst>
                                      </p:cBhvr>
                                      <p:tavLst>
                                        <p:tav tm="0">
                                          <p:val>
                                            <p:strVal val="#ppt_x"/>
                                          </p:val>
                                        </p:tav>
                                        <p:tav tm="100000">
                                          <p:val>
                                            <p:strVal val="#ppt_x"/>
                                          </p:val>
                                        </p:tav>
                                      </p:tavLst>
                                    </p:anim>
                                    <p:anim calcmode="lin" valueType="num">
                                      <p:cBhvr additive="base">
                                        <p:cTn id="8" dur="500" fill="hold"/>
                                        <p:tgtEl>
                                          <p:spTgt spid="37795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79588"/>
                                        </p:tgtEl>
                                        <p:attrNameLst>
                                          <p:attrName>style.visibility</p:attrName>
                                        </p:attrNameLst>
                                      </p:cBhvr>
                                      <p:to>
                                        <p:strVal val="visible"/>
                                      </p:to>
                                    </p:set>
                                    <p:anim calcmode="lin" valueType="num">
                                      <p:cBhvr additive="base">
                                        <p:cTn id="13" dur="500" fill="hold"/>
                                        <p:tgtEl>
                                          <p:spTgt spid="3779588"/>
                                        </p:tgtEl>
                                        <p:attrNameLst>
                                          <p:attrName>ppt_x</p:attrName>
                                        </p:attrNameLst>
                                      </p:cBhvr>
                                      <p:tavLst>
                                        <p:tav tm="0">
                                          <p:val>
                                            <p:strVal val="#ppt_x"/>
                                          </p:val>
                                        </p:tav>
                                        <p:tav tm="100000">
                                          <p:val>
                                            <p:strVal val="#ppt_x"/>
                                          </p:val>
                                        </p:tav>
                                      </p:tavLst>
                                    </p:anim>
                                    <p:anim calcmode="lin" valueType="num">
                                      <p:cBhvr additive="base">
                                        <p:cTn id="14" dur="500" fill="hold"/>
                                        <p:tgtEl>
                                          <p:spTgt spid="37795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7490" name="Picture 2" descr="https://miro.medium.com/max/710/1*Y4DyDc08E-5Ls1QmCjUEDA.png"/>
          <p:cNvPicPr>
            <a:picLocks noChangeAspect="1" noChangeArrowheads="1"/>
          </p:cNvPicPr>
          <p:nvPr/>
        </p:nvPicPr>
        <p:blipFill>
          <a:blip r:embed="rId2" cstate="print"/>
          <a:srcRect/>
          <a:stretch>
            <a:fillRect/>
          </a:stretch>
        </p:blipFill>
        <p:spPr bwMode="auto">
          <a:xfrm>
            <a:off x="0" y="1066800"/>
            <a:ext cx="9144000" cy="5314951"/>
          </a:xfrm>
          <a:prstGeom prst="rect">
            <a:avLst/>
          </a:prstGeom>
          <a:noFill/>
        </p:spPr>
      </p:pic>
      <p:sp>
        <p:nvSpPr>
          <p:cNvPr id="3" name="TextBox 2"/>
          <p:cNvSpPr txBox="1"/>
          <p:nvPr/>
        </p:nvSpPr>
        <p:spPr>
          <a:xfrm>
            <a:off x="533400" y="457200"/>
            <a:ext cx="7315200" cy="523220"/>
          </a:xfrm>
          <a:prstGeom prst="rect">
            <a:avLst/>
          </a:prstGeom>
          <a:noFill/>
        </p:spPr>
        <p:txBody>
          <a:bodyPr wrap="square" rtlCol="0">
            <a:spAutoFit/>
          </a:bodyPr>
          <a:lstStyle/>
          <a:p>
            <a:r>
              <a:rPr lang="en-US" sz="2800" dirty="0" smtClean="0"/>
              <a:t>Random Crop, Zoom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07490"/>
                                        </p:tgtEl>
                                        <p:attrNameLst>
                                          <p:attrName>style.visibility</p:attrName>
                                        </p:attrNameLst>
                                      </p:cBhvr>
                                      <p:to>
                                        <p:strVal val="visible"/>
                                      </p:to>
                                    </p:set>
                                    <p:anim calcmode="lin" valueType="num">
                                      <p:cBhvr additive="base">
                                        <p:cTn id="7" dur="500" fill="hold"/>
                                        <p:tgtEl>
                                          <p:spTgt spid="3007490"/>
                                        </p:tgtEl>
                                        <p:attrNameLst>
                                          <p:attrName>ppt_x</p:attrName>
                                        </p:attrNameLst>
                                      </p:cBhvr>
                                      <p:tavLst>
                                        <p:tav tm="0">
                                          <p:val>
                                            <p:strVal val="#ppt_x"/>
                                          </p:val>
                                        </p:tav>
                                        <p:tav tm="100000">
                                          <p:val>
                                            <p:strVal val="#ppt_x"/>
                                          </p:val>
                                        </p:tav>
                                      </p:tavLst>
                                    </p:anim>
                                    <p:anim calcmode="lin" valueType="num">
                                      <p:cBhvr additive="base">
                                        <p:cTn id="8" dur="500" fill="hold"/>
                                        <p:tgtEl>
                                          <p:spTgt spid="30074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54107"/>
          </a:xfrm>
          <a:prstGeom prst="rect">
            <a:avLst/>
          </a:prstGeom>
        </p:spPr>
        <p:txBody>
          <a:bodyPr wrap="square">
            <a:spAutoFit/>
          </a:bodyPr>
          <a:lstStyle/>
          <a:p>
            <a:r>
              <a:rPr lang="en-US" sz="2800" b="1" dirty="0" smtClean="0"/>
              <a:t>Dihedral</a:t>
            </a:r>
          </a:p>
          <a:p>
            <a:r>
              <a:rPr lang="en-US" sz="2800" dirty="0" smtClean="0"/>
              <a:t>It will rotate the image in all such possible orientations. </a:t>
            </a:r>
            <a:endParaRPr lang="en-US" sz="2800" dirty="0"/>
          </a:p>
        </p:txBody>
      </p:sp>
      <p:pic>
        <p:nvPicPr>
          <p:cNvPr id="4524034" name="Picture 2" descr="https://miro.medium.com/max/854/1*ELS7XtfsZq_FS19VqykIcw.png"/>
          <p:cNvPicPr>
            <a:picLocks noChangeAspect="1" noChangeArrowheads="1"/>
          </p:cNvPicPr>
          <p:nvPr/>
        </p:nvPicPr>
        <p:blipFill>
          <a:blip r:embed="rId2" cstate="print"/>
          <a:srcRect/>
          <a:stretch>
            <a:fillRect/>
          </a:stretch>
        </p:blipFill>
        <p:spPr bwMode="auto">
          <a:xfrm>
            <a:off x="457200" y="1657349"/>
            <a:ext cx="8134350" cy="52006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24034"/>
                                        </p:tgtEl>
                                        <p:attrNameLst>
                                          <p:attrName>style.visibility</p:attrName>
                                        </p:attrNameLst>
                                      </p:cBhvr>
                                      <p:to>
                                        <p:strVal val="visible"/>
                                      </p:to>
                                    </p:set>
                                    <p:anim calcmode="lin" valueType="num">
                                      <p:cBhvr additive="base">
                                        <p:cTn id="7" dur="500" fill="hold"/>
                                        <p:tgtEl>
                                          <p:spTgt spid="4524034"/>
                                        </p:tgtEl>
                                        <p:attrNameLst>
                                          <p:attrName>ppt_x</p:attrName>
                                        </p:attrNameLst>
                                      </p:cBhvr>
                                      <p:tavLst>
                                        <p:tav tm="0">
                                          <p:val>
                                            <p:strVal val="#ppt_x"/>
                                          </p:val>
                                        </p:tav>
                                        <p:tav tm="100000">
                                          <p:val>
                                            <p:strVal val="#ppt_x"/>
                                          </p:val>
                                        </p:tav>
                                      </p:tavLst>
                                    </p:anim>
                                    <p:anim calcmode="lin" valueType="num">
                                      <p:cBhvr additive="base">
                                        <p:cTn id="8" dur="500" fill="hold"/>
                                        <p:tgtEl>
                                          <p:spTgt spid="4524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6247864"/>
          </a:xfrm>
          <a:prstGeom prst="rect">
            <a:avLst/>
          </a:prstGeom>
        </p:spPr>
        <p:txBody>
          <a:bodyPr wrap="square">
            <a:spAutoFit/>
          </a:bodyPr>
          <a:lstStyle/>
          <a:p>
            <a:pPr>
              <a:buFont typeface="Wingdings" pitchFamily="2" charset="2"/>
              <a:buChar char="ü"/>
            </a:pPr>
            <a:r>
              <a:rPr lang="en-US" sz="4000" b="1" dirty="0" smtClean="0"/>
              <a:t>The initial layers find edges in an image, or identify color of image. </a:t>
            </a:r>
          </a:p>
          <a:p>
            <a:pPr>
              <a:buFont typeface="Wingdings" pitchFamily="2" charset="2"/>
              <a:buChar char="ü"/>
            </a:pPr>
            <a:endParaRPr lang="en-US" sz="4000" b="1" dirty="0" smtClean="0"/>
          </a:p>
          <a:p>
            <a:pPr>
              <a:buFont typeface="Wingdings" pitchFamily="2" charset="2"/>
              <a:buChar char="ü"/>
            </a:pPr>
            <a:r>
              <a:rPr lang="en-US" sz="4000" b="1" dirty="0" smtClean="0"/>
              <a:t>The later layers build upon this for complex structure such as finding intersection of edges or shades of colors. </a:t>
            </a:r>
          </a:p>
          <a:p>
            <a:pPr>
              <a:buFont typeface="Wingdings" pitchFamily="2" charset="2"/>
              <a:buChar char="ü"/>
            </a:pPr>
            <a:endParaRPr lang="en-US" sz="4000" b="1" dirty="0" smtClean="0"/>
          </a:p>
          <a:p>
            <a:pPr>
              <a:buFont typeface="Wingdings" pitchFamily="2" charset="2"/>
              <a:buChar char="ü"/>
            </a:pPr>
            <a:r>
              <a:rPr lang="en-US" sz="4000" b="1" dirty="0" smtClean="0"/>
              <a:t>The final layer then brings all of this together to identify the object in the image.</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325082"/>
          </a:xfrm>
          <a:prstGeom prst="rect">
            <a:avLst/>
          </a:prstGeom>
        </p:spPr>
        <p:txBody>
          <a:bodyPr wrap="square">
            <a:spAutoFit/>
          </a:bodyPr>
          <a:lstStyle/>
          <a:p>
            <a:r>
              <a:rPr lang="en-US" sz="2800" b="1" dirty="0" smtClean="0">
                <a:solidFill>
                  <a:srgbClr val="FF0000"/>
                </a:solidFill>
              </a:rPr>
              <a:t> </a:t>
            </a:r>
            <a:r>
              <a:rPr lang="en-US" sz="5400" b="1" dirty="0" smtClean="0">
                <a:solidFill>
                  <a:srgbClr val="FF0000"/>
                </a:solidFill>
              </a:rPr>
              <a:t>CUTOUT REGULARISATION </a:t>
            </a:r>
            <a:endParaRPr lang="en-US" sz="2800" b="1" dirty="0" smtClean="0">
              <a:solidFill>
                <a:srgbClr val="FF0000"/>
              </a:solidFill>
            </a:endParaRPr>
          </a:p>
          <a:p>
            <a:r>
              <a:rPr lang="en-US" sz="3200" b="1" dirty="0" smtClean="0"/>
              <a:t>A technique now commonly used on the very latest </a:t>
            </a:r>
            <a:r>
              <a:rPr lang="en-US" sz="3200" b="1" dirty="0" err="1" smtClean="0"/>
              <a:t>ImageNet</a:t>
            </a:r>
            <a:r>
              <a:rPr lang="en-US" sz="3200" b="1" dirty="0" smtClean="0"/>
              <a:t> models.</a:t>
            </a:r>
          </a:p>
          <a:p>
            <a:endParaRPr lang="en-US" sz="3200" b="1" dirty="0" smtClean="0"/>
          </a:p>
          <a:p>
            <a:r>
              <a:rPr lang="en-US" sz="3200" b="1" i="1" dirty="0" smtClean="0">
                <a:solidFill>
                  <a:srgbClr val="00B050"/>
                </a:solidFill>
              </a:rPr>
              <a:t>Cutout can be really seen as a form of augmenting  the data to handle </a:t>
            </a:r>
            <a:r>
              <a:rPr lang="en-US" sz="3200" b="1" i="1" dirty="0" smtClean="0">
                <a:solidFill>
                  <a:srgbClr val="FF0000"/>
                </a:solidFill>
              </a:rPr>
              <a:t>occlusion </a:t>
            </a:r>
            <a:r>
              <a:rPr lang="en-US" sz="3200" b="1" i="1" dirty="0" smtClean="0">
                <a:solidFill>
                  <a:srgbClr val="00B050"/>
                </a:solidFill>
              </a:rPr>
              <a:t>- </a:t>
            </a:r>
            <a:r>
              <a:rPr lang="en-US" sz="3200" b="1" dirty="0" smtClean="0"/>
              <a:t>an extremely common challenge in real-world applications, especially in the hot computer vision areas of robotics, surveillance,  and self-driving cars. </a:t>
            </a:r>
          </a:p>
          <a:p>
            <a:endParaRPr lang="en-US" sz="3200" b="1" dirty="0" smtClean="0"/>
          </a:p>
          <a:p>
            <a:r>
              <a:rPr lang="en-US" sz="3200" b="1" dirty="0" smtClean="0"/>
              <a:t>By applying a form of occlusion to the training data, network is effectively adapted to be more robust to it.</a:t>
            </a:r>
            <a:endParaRPr lang="en-US" sz="3600" b="1" dirty="0" smtClean="0">
              <a:solidFill>
                <a:srgbClr val="FF0000"/>
              </a:solidFill>
            </a:endParaRPr>
          </a:p>
          <a:p>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626" name="Picture 2" descr="https://miro.medium.com/max/672/1*zo9Ol0MVt2I5r_02-EPHGQ.jpe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ChangeArrowheads="1"/>
          </p:cNvSpPr>
          <p:nvPr/>
        </p:nvSpPr>
        <p:spPr bwMode="auto">
          <a:xfrm>
            <a:off x="0" y="0"/>
            <a:ext cx="9144000" cy="369331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6699"/>
                </a:solidFill>
                <a:effectLst/>
                <a:latin typeface="Monaco"/>
                <a:cs typeface="Arial" pitchFamily="34" charset="0"/>
              </a:rPr>
              <a:t>from</a:t>
            </a:r>
            <a:r>
              <a:rPr kumimoji="0" lang="en-US" sz="2400" b="0" i="0" u="none" strike="noStrike" cap="none" normalizeH="0" baseline="0" dirty="0" smtClean="0">
                <a:ln>
                  <a:noFill/>
                </a:ln>
                <a:solidFill>
                  <a:srgbClr val="333333"/>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keras.preprocessing.image</a:t>
            </a:r>
            <a:r>
              <a:rPr kumimoji="0" lang="en-US" sz="2400" b="0" i="0" u="none" strike="noStrike" cap="none" normalizeH="0" baseline="0" dirty="0" smtClean="0">
                <a:ln>
                  <a:noFill/>
                </a:ln>
                <a:solidFill>
                  <a:srgbClr val="000000"/>
                </a:solidFill>
                <a:effectLst/>
                <a:latin typeface="Monaco"/>
                <a:cs typeface="Arial" pitchFamily="34" charset="0"/>
              </a:rPr>
              <a:t> </a:t>
            </a:r>
            <a:r>
              <a:rPr kumimoji="0" lang="en-US" sz="2400" b="1" i="0" u="none" strike="noStrike" cap="none" normalizeH="0" baseline="0" dirty="0" smtClean="0">
                <a:ln>
                  <a:noFill/>
                </a:ln>
                <a:solidFill>
                  <a:srgbClr val="006699"/>
                </a:solidFill>
                <a:effectLst/>
                <a:latin typeface="Monaco"/>
                <a:cs typeface="Arial" pitchFamily="34" charset="0"/>
              </a:rPr>
              <a:t>import</a:t>
            </a:r>
            <a:r>
              <a:rPr kumimoji="0" lang="en-US" sz="2400" b="0" i="0" u="none" strike="noStrike" cap="none" normalizeH="0" baseline="0" dirty="0" smtClean="0">
                <a:ln>
                  <a:noFill/>
                </a:ln>
                <a:solidFill>
                  <a:srgbClr val="333333"/>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ImageDataGenerator</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33"/>
                </a:solidFill>
                <a:effectLst/>
                <a:latin typeface="Monaco"/>
                <a:cs typeface="Arial" pitchFamily="34"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Monaco"/>
                <a:cs typeface="Arial" pitchFamily="34" charset="0"/>
              </a:rPr>
              <a:t>ImageDataGenerator</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rotation_range</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009900"/>
                </a:solidFill>
                <a:effectLst/>
                <a:latin typeface="Monaco"/>
                <a:cs typeface="Arial" pitchFamily="34" charset="0"/>
              </a:rPr>
              <a:t>10.</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width_shift_range</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009900"/>
                </a:solidFill>
                <a:effectLst/>
                <a:latin typeface="Monaco"/>
                <a:cs typeface="Arial" pitchFamily="34" charset="0"/>
              </a:rPr>
              <a:t>0.1</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height_shift_range</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009900"/>
                </a:solidFill>
                <a:effectLst/>
                <a:latin typeface="Monaco"/>
                <a:cs typeface="Arial" pitchFamily="34" charset="0"/>
              </a:rPr>
              <a:t>0.1</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shear_range</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009900"/>
                </a:solidFill>
                <a:effectLst/>
                <a:latin typeface="Monaco"/>
                <a:cs typeface="Arial" pitchFamily="34" charset="0"/>
              </a:rPr>
              <a:t>0.</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zoom_range</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000000"/>
                </a:solidFill>
                <a:effectLst/>
                <a:latin typeface="Monaco"/>
                <a:cs typeface="Arial" pitchFamily="34" charset="0"/>
              </a:rPr>
              <a:t>.</a:t>
            </a:r>
            <a:r>
              <a:rPr kumimoji="0" lang="en-US" sz="2400" b="0" i="0" u="none" strike="noStrike" cap="none" normalizeH="0" baseline="0" dirty="0" smtClean="0">
                <a:ln>
                  <a:noFill/>
                </a:ln>
                <a:solidFill>
                  <a:srgbClr val="009900"/>
                </a:solidFill>
                <a:effectLst/>
                <a:latin typeface="Monaco"/>
                <a:cs typeface="Arial" pitchFamily="34" charset="0"/>
              </a:rPr>
              <a:t>1.</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horizontal_flip</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808080"/>
                </a:solidFill>
                <a:effectLst/>
                <a:latin typeface="Monaco"/>
                <a:cs typeface="Arial" pitchFamily="34" charset="0"/>
              </a:rPr>
              <a:t>True</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DDDDDD"/>
                </a:solidFill>
                <a:effectLst/>
                <a:latin typeface="Monaco"/>
                <a:cs typeface="Arial" pitchFamily="34" charset="0"/>
              </a:rPr>
              <a:t>    </a:t>
            </a:r>
            <a:r>
              <a:rPr kumimoji="0" lang="en-US" sz="2400" b="0" i="0" u="none" strike="noStrike" cap="none" normalizeH="0" baseline="0" dirty="0" err="1" smtClean="0">
                <a:ln>
                  <a:noFill/>
                </a:ln>
                <a:solidFill>
                  <a:srgbClr val="000000"/>
                </a:solidFill>
                <a:effectLst/>
                <a:latin typeface="Monaco"/>
                <a:cs typeface="Arial" pitchFamily="34" charset="0"/>
              </a:rPr>
              <a:t>vertical_flip</a:t>
            </a:r>
            <a:r>
              <a:rPr kumimoji="0" lang="en-US" sz="2400" b="1" i="0" u="none" strike="noStrike" cap="none" normalizeH="0" baseline="0" dirty="0" smtClean="0">
                <a:ln>
                  <a:noFill/>
                </a:ln>
                <a:solidFill>
                  <a:srgbClr val="006699"/>
                </a:solidFill>
                <a:effectLst/>
                <a:latin typeface="Monaco"/>
                <a:cs typeface="Arial" pitchFamily="34" charset="0"/>
              </a:rPr>
              <a:t>=</a:t>
            </a:r>
            <a:r>
              <a:rPr kumimoji="0" lang="en-US" sz="2400" b="0" i="0" u="none" strike="noStrike" cap="none" normalizeH="0" baseline="0" dirty="0" smtClean="0">
                <a:ln>
                  <a:noFill/>
                </a:ln>
                <a:solidFill>
                  <a:srgbClr val="808080"/>
                </a:solidFill>
                <a:effectLst/>
                <a:latin typeface="Monaco"/>
                <a:cs typeface="Arial" pitchFamily="34" charset="0"/>
              </a:rPr>
              <a:t>True</a:t>
            </a:r>
            <a:r>
              <a:rPr kumimoji="0" lang="en-US" sz="2400" b="0" i="0" u="none" strike="noStrike" cap="none" normalizeH="0" baseline="0" dirty="0" smtClean="0">
                <a:ln>
                  <a:noFill/>
                </a:ln>
                <a:solidFill>
                  <a:srgbClr val="000000"/>
                </a:solidFill>
                <a:effectLst/>
                <a:latin typeface="Monaco"/>
                <a:cs typeface="Arial" pitchFamily="34" charset="0"/>
              </a:rPr>
              <a:t>)</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0" y="3962400"/>
            <a:ext cx="9144000" cy="2677656"/>
          </a:xfrm>
          <a:prstGeom prst="rect">
            <a:avLst/>
          </a:prstGeom>
        </p:spPr>
        <p:txBody>
          <a:bodyPr wrap="square">
            <a:spAutoFit/>
          </a:bodyPr>
          <a:lstStyle/>
          <a:p>
            <a:r>
              <a:rPr lang="en-US" sz="2800" b="1" dirty="0" smtClean="0"/>
              <a:t>In the above code, the </a:t>
            </a:r>
            <a:r>
              <a:rPr lang="en-US" sz="2800" b="1" dirty="0" err="1" smtClean="0">
                <a:solidFill>
                  <a:srgbClr val="FF0000"/>
                </a:solidFill>
              </a:rPr>
              <a:t>ImageDataGenerator</a:t>
            </a:r>
            <a:r>
              <a:rPr lang="en-US" sz="2800" b="1" dirty="0" smtClean="0"/>
              <a:t> for data augmentation includes </a:t>
            </a:r>
          </a:p>
          <a:p>
            <a:pPr>
              <a:buFont typeface="Wingdings" pitchFamily="2" charset="2"/>
              <a:buChar char="ü"/>
            </a:pPr>
            <a:r>
              <a:rPr lang="en-US" sz="2800" b="1" dirty="0" smtClean="0"/>
              <a:t>rotation of the image, </a:t>
            </a:r>
          </a:p>
          <a:p>
            <a:pPr>
              <a:buFont typeface="Wingdings" pitchFamily="2" charset="2"/>
              <a:buChar char="ü"/>
            </a:pPr>
            <a:r>
              <a:rPr lang="en-US" sz="2800" b="1" dirty="0" smtClean="0"/>
              <a:t>shifting the image left/right/top/bottom by some amount, flip the image horizontally or vertically, </a:t>
            </a:r>
          </a:p>
          <a:p>
            <a:pPr>
              <a:buFont typeface="Wingdings" pitchFamily="2" charset="2"/>
              <a:buChar char="ü"/>
            </a:pPr>
            <a:r>
              <a:rPr lang="en-US" sz="2800" b="1" dirty="0" smtClean="0"/>
              <a:t>shear or zoom the image etc. </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1714"/>
                                        </p:tgtEl>
                                        <p:attrNameLst>
                                          <p:attrName>style.visibility</p:attrName>
                                        </p:attrNameLst>
                                      </p:cBhvr>
                                      <p:to>
                                        <p:strVal val="visible"/>
                                      </p:to>
                                    </p:set>
                                    <p:anim calcmode="lin" valueType="num">
                                      <p:cBhvr additive="base">
                                        <p:cTn id="7" dur="500" fill="hold"/>
                                        <p:tgtEl>
                                          <p:spTgt spid="371714"/>
                                        </p:tgtEl>
                                        <p:attrNameLst>
                                          <p:attrName>ppt_x</p:attrName>
                                        </p:attrNameLst>
                                      </p:cBhvr>
                                      <p:tavLst>
                                        <p:tav tm="0">
                                          <p:val>
                                            <p:strVal val="#ppt_x"/>
                                          </p:val>
                                        </p:tav>
                                        <p:tav tm="100000">
                                          <p:val>
                                            <p:strVal val="#ppt_x"/>
                                          </p:val>
                                        </p:tav>
                                      </p:tavLst>
                                    </p:anim>
                                    <p:anim calcmode="lin" valueType="num">
                                      <p:cBhvr additive="base">
                                        <p:cTn id="8" dur="500" fill="hold"/>
                                        <p:tgtEl>
                                          <p:spTgt spid="3717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44D720-1DA9-476A-B8EE-73384F2C4803}"/>
              </a:ext>
            </a:extLst>
          </p:cNvPr>
          <p:cNvSpPr>
            <a:spLocks noGrp="1"/>
          </p:cNvSpPr>
          <p:nvPr>
            <p:ph type="title"/>
          </p:nvPr>
        </p:nvSpPr>
        <p:spPr/>
        <p:txBody>
          <a:bodyPr>
            <a:normAutofit fontScale="90000"/>
          </a:bodyPr>
          <a:lstStyle/>
          <a:p>
            <a:r>
              <a:rPr lang="en-US" b="1" dirty="0" smtClean="0">
                <a:solidFill>
                  <a:srgbClr val="FF0000"/>
                </a:solidFill>
              </a:rPr>
              <a:t>Main Layers </a:t>
            </a:r>
            <a:r>
              <a:rPr lang="en-US" b="1" dirty="0">
                <a:solidFill>
                  <a:srgbClr val="FF0000"/>
                </a:solidFill>
              </a:rPr>
              <a:t>used to build </a:t>
            </a:r>
            <a:r>
              <a:rPr lang="en-US" b="1" dirty="0" err="1">
                <a:solidFill>
                  <a:srgbClr val="FF0000"/>
                </a:solidFill>
              </a:rPr>
              <a:t>ConvNets</a:t>
            </a:r>
            <a:r>
              <a:rPr lang="en-US" b="1" dirty="0">
                <a:solidFill>
                  <a:srgbClr val="FF0000"/>
                </a:solidFill>
              </a:rPr>
              <a:t/>
            </a:r>
            <a:br>
              <a:rPr lang="en-US"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xmlns="" id="{C4110CD8-F575-429D-983E-24C81566B489}"/>
              </a:ext>
            </a:extLst>
          </p:cNvPr>
          <p:cNvSpPr>
            <a:spLocks noGrp="1"/>
          </p:cNvSpPr>
          <p:nvPr>
            <p:ph idx="1"/>
          </p:nvPr>
        </p:nvSpPr>
        <p:spPr/>
        <p:txBody>
          <a:bodyPr>
            <a:normAutofit/>
          </a:bodyPr>
          <a:lstStyle/>
          <a:p>
            <a:endParaRPr lang="en-US" dirty="0"/>
          </a:p>
          <a:p>
            <a:r>
              <a:rPr lang="en-US" dirty="0"/>
              <a:t> </a:t>
            </a:r>
            <a:r>
              <a:rPr lang="en-US" sz="4800" b="1" dirty="0" err="1">
                <a:solidFill>
                  <a:srgbClr val="FF0000"/>
                </a:solidFill>
              </a:rPr>
              <a:t>Convolutional</a:t>
            </a:r>
            <a:r>
              <a:rPr lang="en-US" sz="4800" b="1" dirty="0"/>
              <a:t> </a:t>
            </a:r>
            <a:r>
              <a:rPr lang="en-US" sz="4800" b="1" dirty="0" smtClean="0"/>
              <a:t>+</a:t>
            </a:r>
            <a:r>
              <a:rPr lang="en-US" sz="4800" b="1" dirty="0" err="1" smtClean="0"/>
              <a:t>ReLu</a:t>
            </a:r>
            <a:r>
              <a:rPr lang="en-US" sz="4800" b="1" dirty="0" smtClean="0"/>
              <a:t> Layer</a:t>
            </a:r>
            <a:endParaRPr lang="en-US" sz="4800" b="1" dirty="0"/>
          </a:p>
          <a:p>
            <a:r>
              <a:rPr lang="en-US" sz="4800" dirty="0"/>
              <a:t> </a:t>
            </a:r>
            <a:r>
              <a:rPr lang="en-US" sz="4800" b="1" dirty="0">
                <a:solidFill>
                  <a:srgbClr val="FF0000"/>
                </a:solidFill>
              </a:rPr>
              <a:t>Pooling </a:t>
            </a:r>
            <a:r>
              <a:rPr lang="en-US" sz="4800" b="1" dirty="0" smtClean="0"/>
              <a:t>(Sub-sampling) Layer</a:t>
            </a:r>
            <a:endParaRPr lang="en-US" sz="4800" b="1" dirty="0"/>
          </a:p>
          <a:p>
            <a:r>
              <a:rPr lang="en-US" sz="4800" dirty="0"/>
              <a:t> </a:t>
            </a:r>
            <a:r>
              <a:rPr lang="en-US" sz="4800" b="1" dirty="0">
                <a:solidFill>
                  <a:srgbClr val="FF0000"/>
                </a:solidFill>
              </a:rPr>
              <a:t>Fully-Connected</a:t>
            </a:r>
            <a:r>
              <a:rPr lang="en-US" sz="4800" b="1" dirty="0"/>
              <a:t> </a:t>
            </a:r>
            <a:r>
              <a:rPr lang="en-US" sz="4800" b="1" dirty="0" smtClean="0"/>
              <a:t>followed by </a:t>
            </a:r>
            <a:r>
              <a:rPr lang="en-US" sz="4800" b="1" dirty="0" smtClean="0">
                <a:solidFill>
                  <a:srgbClr val="FF0000"/>
                </a:solidFill>
              </a:rPr>
              <a:t>output layer </a:t>
            </a:r>
            <a:r>
              <a:rPr lang="en-US" sz="4800" b="1" dirty="0" smtClean="0"/>
              <a:t>(Classification)</a:t>
            </a:r>
            <a:endParaRPr lang="en-IN" sz="4800" dirty="0"/>
          </a:p>
        </p:txBody>
      </p:sp>
    </p:spTree>
    <p:extLst>
      <p:ext uri="{BB962C8B-B14F-4D97-AF65-F5344CB8AC3E}">
        <p14:creationId xmlns:p14="http://schemas.microsoft.com/office/powerpoint/2010/main" xmlns="" val="155657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703975D2-B611-4FC6-BCA0-EC608884E32A}"/>
              </a:ext>
            </a:extLst>
          </p:cNvPr>
          <p:cNvSpPr txBox="1">
            <a:spLocks noGrp="1"/>
          </p:cNvSpPr>
          <p:nvPr>
            <p:ph idx="4294967295"/>
          </p:nvPr>
        </p:nvSpPr>
        <p:spPr>
          <a:xfrm>
            <a:off x="0" y="0"/>
            <a:ext cx="9144000" cy="8076057"/>
          </a:xfrm>
          <a:prstGeom prst="rect">
            <a:avLst/>
          </a:prstGeom>
          <a:noFill/>
        </p:spPr>
        <p:txBody>
          <a:bodyPr wrap="square" rtlCol="0">
            <a:spAutoFit/>
          </a:bodyPr>
          <a:lstStyle/>
          <a:p>
            <a:pPr marL="285750" indent="-285750">
              <a:buFont typeface="Wingdings" pitchFamily="2" charset="2"/>
              <a:buChar char="ü"/>
            </a:pPr>
            <a:r>
              <a:rPr lang="en-IN" sz="3600" b="1" i="1" dirty="0" err="1" smtClean="0"/>
              <a:t>Convolutional</a:t>
            </a:r>
            <a:r>
              <a:rPr lang="en-IN" sz="3600" b="1" i="1" dirty="0" smtClean="0"/>
              <a:t> Neural Networks are simply neural networks that use </a:t>
            </a:r>
            <a:r>
              <a:rPr lang="en-IN" sz="3600" b="1" i="1" dirty="0" smtClean="0">
                <a:solidFill>
                  <a:srgbClr val="FF0000"/>
                </a:solidFill>
              </a:rPr>
              <a:t>convolution in place of general matrix multiplication </a:t>
            </a:r>
            <a:r>
              <a:rPr lang="en-IN" sz="3600" b="1" i="1" dirty="0" smtClean="0"/>
              <a:t>in at least one of its layers.</a:t>
            </a:r>
            <a:r>
              <a:rPr lang="en-US" sz="3600" b="1" dirty="0" smtClean="0"/>
              <a:t> </a:t>
            </a:r>
          </a:p>
          <a:p>
            <a:pPr marL="285750" indent="-285750">
              <a:buFont typeface="Wingdings" pitchFamily="2" charset="2"/>
              <a:buChar char="ü"/>
            </a:pPr>
            <a:endParaRPr lang="en-US" sz="3600" b="1" dirty="0" smtClean="0"/>
          </a:p>
          <a:p>
            <a:pPr marL="285750" indent="-285750">
              <a:buFont typeface="Wingdings" pitchFamily="2" charset="2"/>
              <a:buChar char="ü"/>
            </a:pPr>
            <a:r>
              <a:rPr lang="en-US" sz="3600" b="1" dirty="0" smtClean="0"/>
              <a:t>The </a:t>
            </a:r>
            <a:r>
              <a:rPr lang="en-US" sz="3600" b="1" dirty="0" err="1" smtClean="0">
                <a:solidFill>
                  <a:srgbClr val="FF0000"/>
                </a:solidFill>
              </a:rPr>
              <a:t>convolutional</a:t>
            </a:r>
            <a:r>
              <a:rPr lang="en-US" sz="3600" b="1" dirty="0" smtClean="0">
                <a:solidFill>
                  <a:srgbClr val="FF0000"/>
                </a:solidFill>
              </a:rPr>
              <a:t> layer </a:t>
            </a:r>
            <a:r>
              <a:rPr lang="en-US" sz="3600" b="1" dirty="0" smtClean="0"/>
              <a:t>can be thought of as the </a:t>
            </a:r>
            <a:r>
              <a:rPr lang="en-US" sz="5400" b="1" dirty="0" smtClean="0">
                <a:solidFill>
                  <a:srgbClr val="FF0000"/>
                </a:solidFill>
              </a:rPr>
              <a:t>eyes of the CNN</a:t>
            </a:r>
            <a:r>
              <a:rPr lang="en-US" sz="5400" b="1" dirty="0" smtClean="0"/>
              <a:t>. </a:t>
            </a:r>
          </a:p>
          <a:p>
            <a:pPr marL="285750" indent="-285750">
              <a:buFont typeface="Wingdings" pitchFamily="2" charset="2"/>
              <a:buChar char="ü"/>
            </a:pPr>
            <a:endParaRPr lang="en-US" sz="5400" b="1" dirty="0" smtClean="0"/>
          </a:p>
          <a:p>
            <a:pPr>
              <a:buFont typeface="Wingdings" pitchFamily="2" charset="2"/>
              <a:buChar char="ü"/>
            </a:pPr>
            <a:r>
              <a:rPr lang="en-US" b="1" dirty="0" smtClean="0"/>
              <a:t>The layers of a CNN have neurons arranged in </a:t>
            </a:r>
            <a:r>
              <a:rPr lang="en-US" sz="3600" b="1" dirty="0" smtClean="0">
                <a:solidFill>
                  <a:srgbClr val="FF0000"/>
                </a:solidFill>
              </a:rPr>
              <a:t>3 dimensions: width, height and depth</a:t>
            </a:r>
            <a:r>
              <a:rPr lang="en-US" dirty="0" smtClean="0"/>
              <a:t>. </a:t>
            </a:r>
          </a:p>
          <a:p>
            <a:endParaRPr lang="en-US" sz="36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63527"/>
          </a:xfrm>
          <a:prstGeom prst="rect">
            <a:avLst/>
          </a:prstGeom>
        </p:spPr>
        <p:txBody>
          <a:bodyPr wrap="square">
            <a:spAutoFit/>
          </a:bodyPr>
          <a:lstStyle/>
          <a:p>
            <a:r>
              <a:rPr lang="en-US" sz="3200" b="1" dirty="0" smtClean="0">
                <a:solidFill>
                  <a:srgbClr val="FF0000"/>
                </a:solidFill>
              </a:rPr>
              <a:t>RELU layer </a:t>
            </a:r>
            <a:r>
              <a:rPr lang="en-US" sz="3200" b="1" dirty="0" smtClean="0"/>
              <a:t>applies an element-wise activation function[ max(0,x)], leaving the size of the volume unchanged </a:t>
            </a:r>
            <a:r>
              <a:rPr lang="en-US" sz="3200" b="1" dirty="0" smtClean="0">
                <a:solidFill>
                  <a:srgbClr val="FF0000"/>
                </a:solidFill>
              </a:rPr>
              <a:t>([32x32x12]). </a:t>
            </a:r>
          </a:p>
          <a:p>
            <a:endParaRPr lang="en-US" sz="3200" b="1" dirty="0" smtClean="0"/>
          </a:p>
          <a:p>
            <a:r>
              <a:rPr lang="en-US" sz="3200" b="1" dirty="0" smtClean="0"/>
              <a:t> </a:t>
            </a:r>
            <a:r>
              <a:rPr lang="en-US" sz="3200" b="1" dirty="0" smtClean="0">
                <a:solidFill>
                  <a:srgbClr val="FF0000"/>
                </a:solidFill>
              </a:rPr>
              <a:t>POOL layer </a:t>
            </a:r>
            <a:r>
              <a:rPr lang="en-US" sz="3200" b="1" dirty="0" smtClean="0"/>
              <a:t>will perform a </a:t>
            </a:r>
            <a:r>
              <a:rPr lang="en-US" sz="3200" b="1" dirty="0" smtClean="0">
                <a:solidFill>
                  <a:srgbClr val="FF0000"/>
                </a:solidFill>
              </a:rPr>
              <a:t>down-sampling[decrease the size) </a:t>
            </a:r>
            <a:r>
              <a:rPr lang="en-US" sz="3200" b="1" dirty="0" smtClean="0"/>
              <a:t>operation along the spatial dimensions (width, height), resulting in volume such as </a:t>
            </a:r>
            <a:r>
              <a:rPr lang="en-US" sz="3200" b="1" dirty="0" smtClean="0">
                <a:solidFill>
                  <a:srgbClr val="FF0000"/>
                </a:solidFill>
              </a:rPr>
              <a:t>[16x16x12].</a:t>
            </a:r>
          </a:p>
          <a:p>
            <a:endParaRPr lang="en-US" sz="3200" b="1" dirty="0" smtClean="0"/>
          </a:p>
          <a:p>
            <a:r>
              <a:rPr lang="en-US" sz="3200" b="1" dirty="0" smtClean="0"/>
              <a:t> </a:t>
            </a:r>
            <a:r>
              <a:rPr lang="en-US" sz="3200" b="1" dirty="0" smtClean="0">
                <a:solidFill>
                  <a:srgbClr val="FF0000"/>
                </a:solidFill>
              </a:rPr>
              <a:t>FC (i.e. fully-connected) and output layer </a:t>
            </a:r>
            <a:r>
              <a:rPr lang="en-US" sz="3200" b="1" dirty="0" smtClean="0"/>
              <a:t>will compute the class scores, resulting in volume of size </a:t>
            </a:r>
            <a:r>
              <a:rPr lang="en-US" sz="3200" b="1" dirty="0" smtClean="0">
                <a:solidFill>
                  <a:srgbClr val="FF0000"/>
                </a:solidFill>
              </a:rPr>
              <a:t>[1x1x10], </a:t>
            </a:r>
            <a:r>
              <a:rPr lang="en-US" sz="3200" b="1" dirty="0" smtClean="0"/>
              <a:t>where each of the 10 numbers correspond to a class score, such as among the 10 categories of CIFAR-10</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3234" name="Picture 2" descr="https://cdn-images-1.medium.com/max/1600/1*C55kkMQHSE1x9p2LdMf-DQ.png"/>
          <p:cNvPicPr>
            <a:picLocks noChangeAspect="1" noChangeArrowheads="1"/>
          </p:cNvPicPr>
          <p:nvPr/>
        </p:nvPicPr>
        <p:blipFill>
          <a:blip r:embed="rId2" cstate="print"/>
          <a:srcRect/>
          <a:stretch>
            <a:fillRect/>
          </a:stretch>
        </p:blipFill>
        <p:spPr bwMode="auto">
          <a:xfrm>
            <a:off x="2133600" y="533400"/>
            <a:ext cx="3766088" cy="4114800"/>
          </a:xfrm>
          <a:prstGeom prst="rect">
            <a:avLst/>
          </a:prstGeom>
          <a:noFill/>
        </p:spPr>
      </p:pic>
      <p:sp>
        <p:nvSpPr>
          <p:cNvPr id="4" name="Rectangle 3"/>
          <p:cNvSpPr/>
          <p:nvPr/>
        </p:nvSpPr>
        <p:spPr>
          <a:xfrm>
            <a:off x="0" y="4953000"/>
            <a:ext cx="9144000" cy="1754326"/>
          </a:xfrm>
          <a:prstGeom prst="rect">
            <a:avLst/>
          </a:prstGeom>
        </p:spPr>
        <p:txBody>
          <a:bodyPr wrap="square">
            <a:spAutoFit/>
          </a:bodyPr>
          <a:lstStyle/>
          <a:p>
            <a:r>
              <a:rPr lang="en-US" sz="3600" b="1" dirty="0" smtClean="0"/>
              <a:t>Unlike neural networks, where </a:t>
            </a:r>
            <a:r>
              <a:rPr lang="en-US" sz="3600" b="1" dirty="0" smtClean="0">
                <a:solidFill>
                  <a:srgbClr val="FF0000"/>
                </a:solidFill>
              </a:rPr>
              <a:t>the input is a vector</a:t>
            </a:r>
            <a:r>
              <a:rPr lang="en-US" sz="3600" b="1" dirty="0" smtClean="0"/>
              <a:t>,  in CNNs  the input is a multi-channeled </a:t>
            </a:r>
            <a:r>
              <a:rPr lang="en-US" sz="3600" b="1" dirty="0" smtClean="0">
                <a:solidFill>
                  <a:srgbClr val="FF0000"/>
                </a:solidFill>
              </a:rPr>
              <a:t>image </a:t>
            </a:r>
            <a:r>
              <a:rPr lang="en-US" sz="3600" b="1" dirty="0" smtClean="0"/>
              <a:t>(3 channeled in this case).</a:t>
            </a:r>
            <a:endParaRPr lang="en-US" sz="36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6306" name="Picture 2" descr="https://cdn-images-1.medium.com/max/1600/1*FUEkm0JghT3ab8P7p9c5Qg.png"/>
          <p:cNvPicPr>
            <a:picLocks noChangeAspect="1" noChangeArrowheads="1"/>
          </p:cNvPicPr>
          <p:nvPr/>
        </p:nvPicPr>
        <p:blipFill>
          <a:blip r:embed="rId2" cstate="print"/>
          <a:srcRect/>
          <a:stretch>
            <a:fillRect/>
          </a:stretch>
        </p:blipFill>
        <p:spPr bwMode="auto">
          <a:xfrm>
            <a:off x="0" y="0"/>
            <a:ext cx="9144000" cy="4495800"/>
          </a:xfrm>
          <a:prstGeom prst="rect">
            <a:avLst/>
          </a:prstGeom>
          <a:noFill/>
        </p:spPr>
      </p:pic>
      <p:sp>
        <p:nvSpPr>
          <p:cNvPr id="3" name="Rectangle 2"/>
          <p:cNvSpPr/>
          <p:nvPr/>
        </p:nvSpPr>
        <p:spPr>
          <a:xfrm>
            <a:off x="0" y="4495800"/>
            <a:ext cx="9144000" cy="2554545"/>
          </a:xfrm>
          <a:prstGeom prst="rect">
            <a:avLst/>
          </a:prstGeom>
        </p:spPr>
        <p:txBody>
          <a:bodyPr wrap="square">
            <a:spAutoFit/>
          </a:bodyPr>
          <a:lstStyle/>
          <a:p>
            <a:r>
              <a:rPr lang="en-US" sz="3200" b="1" dirty="0" smtClean="0"/>
              <a:t>5*5*3 filter slides over the complete image and along the way it takes the dot product between the filter and chunks of the input image.</a:t>
            </a:r>
          </a:p>
          <a:p>
            <a:r>
              <a:rPr lang="en-US" sz="3200" b="1" dirty="0" smtClean="0"/>
              <a:t>For every dot product taken, the result is a scalar.</a:t>
            </a:r>
          </a:p>
          <a:p>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6306"/>
                                        </p:tgtEl>
                                        <p:attrNameLst>
                                          <p:attrName>style.visibility</p:attrName>
                                        </p:attrNameLst>
                                      </p:cBhvr>
                                      <p:to>
                                        <p:strVal val="visible"/>
                                      </p:to>
                                    </p:set>
                                    <p:anim calcmode="lin" valueType="num">
                                      <p:cBhvr additive="base">
                                        <p:cTn id="7" dur="500" fill="hold"/>
                                        <p:tgtEl>
                                          <p:spTgt spid="2146306"/>
                                        </p:tgtEl>
                                        <p:attrNameLst>
                                          <p:attrName>ppt_x</p:attrName>
                                        </p:attrNameLst>
                                      </p:cBhvr>
                                      <p:tavLst>
                                        <p:tav tm="0">
                                          <p:val>
                                            <p:strVal val="#ppt_x"/>
                                          </p:val>
                                        </p:tav>
                                        <p:tav tm="100000">
                                          <p:val>
                                            <p:strVal val="#ppt_x"/>
                                          </p:val>
                                        </p:tav>
                                      </p:tavLst>
                                    </p:anim>
                                    <p:anim calcmode="lin" valueType="num">
                                      <p:cBhvr additive="base">
                                        <p:cTn id="8" dur="500" fill="hold"/>
                                        <p:tgtEl>
                                          <p:spTgt spid="21463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9600" dirty="0" smtClean="0"/>
              <a:t>CONVOLUTION OPERATION </a:t>
            </a:r>
            <a:endParaRPr lang="en-US" sz="96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lum bright="-20000"/>
          </a:blip>
          <a:srcRect/>
          <a:stretch>
            <a:fillRect/>
          </a:stretch>
        </p:blipFill>
        <p:spPr bwMode="auto">
          <a:xfrm>
            <a:off x="0" y="0"/>
            <a:ext cx="9144000" cy="3660732"/>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lum bright="-22000"/>
          </a:blip>
          <a:srcRect/>
          <a:stretch>
            <a:fillRect/>
          </a:stretch>
        </p:blipFill>
        <p:spPr bwMode="auto">
          <a:xfrm>
            <a:off x="0" y="3810000"/>
            <a:ext cx="91440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anim calcmode="lin" valueType="num">
                                      <p:cBhvr additive="base">
                                        <p:cTn id="13" dur="500" fill="hold"/>
                                        <p:tgtEl>
                                          <p:spTgt spid="13316"/>
                                        </p:tgtEl>
                                        <p:attrNameLst>
                                          <p:attrName>ppt_x</p:attrName>
                                        </p:attrNameLst>
                                      </p:cBhvr>
                                      <p:tavLst>
                                        <p:tav tm="0">
                                          <p:val>
                                            <p:strVal val="#ppt_x"/>
                                          </p:val>
                                        </p:tav>
                                        <p:tav tm="100000">
                                          <p:val>
                                            <p:strVal val="#ppt_x"/>
                                          </p:val>
                                        </p:tav>
                                      </p:tavLst>
                                    </p:anim>
                                    <p:anim calcmode="lin" valueType="num">
                                      <p:cBhvr additive="base">
                                        <p:cTn id="14"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52400"/>
            <a:ext cx="9144000" cy="6705600"/>
          </a:xfrm>
        </p:spPr>
        <p:txBody>
          <a:bodyPr>
            <a:normAutofit fontScale="77500" lnSpcReduction="20000"/>
          </a:bodyPr>
          <a:lstStyle/>
          <a:p>
            <a:pPr>
              <a:buFont typeface="Wingdings" panose="05000000000000000000" pitchFamily="2" charset="2"/>
              <a:buChar char="§"/>
            </a:pPr>
            <a:r>
              <a:rPr lang="en-US" b="1" dirty="0"/>
              <a:t>Apart from </a:t>
            </a:r>
            <a:r>
              <a:rPr lang="en-US" b="1" dirty="0">
                <a:solidFill>
                  <a:srgbClr val="FF0000"/>
                </a:solidFill>
              </a:rPr>
              <a:t>Image Classification, </a:t>
            </a:r>
            <a:r>
              <a:rPr lang="en-US" b="1" dirty="0"/>
              <a:t>CNNs are now also used for many other applications like</a:t>
            </a:r>
            <a:r>
              <a:rPr lang="en-US" b="1" dirty="0" smtClean="0"/>
              <a:t>:</a:t>
            </a:r>
          </a:p>
          <a:p>
            <a:pPr>
              <a:buFont typeface="Wingdings" panose="05000000000000000000" pitchFamily="2" charset="2"/>
              <a:buChar char="§"/>
            </a:pPr>
            <a:endParaRPr lang="en-US" b="1" dirty="0"/>
          </a:p>
          <a:p>
            <a:pPr lvl="1">
              <a:buFont typeface="Wingdings" panose="05000000000000000000" pitchFamily="2" charset="2"/>
              <a:buChar char="§"/>
            </a:pPr>
            <a:r>
              <a:rPr lang="en-US" sz="3400" b="1" dirty="0"/>
              <a:t>Object Localization and Object Detection</a:t>
            </a:r>
          </a:p>
          <a:p>
            <a:pPr lvl="1">
              <a:buFont typeface="Wingdings" panose="05000000000000000000" pitchFamily="2" charset="2"/>
              <a:buChar char="§"/>
            </a:pPr>
            <a:r>
              <a:rPr lang="en-US" sz="3400" b="1" dirty="0">
                <a:solidFill>
                  <a:srgbClr val="FF0000"/>
                </a:solidFill>
              </a:rPr>
              <a:t>Image Segmentation</a:t>
            </a:r>
          </a:p>
          <a:p>
            <a:pPr lvl="1">
              <a:buFont typeface="Wingdings" panose="05000000000000000000" pitchFamily="2" charset="2"/>
              <a:buChar char="§"/>
            </a:pPr>
            <a:r>
              <a:rPr lang="en-US" sz="3400" b="1" dirty="0"/>
              <a:t>Image Captioning</a:t>
            </a:r>
          </a:p>
          <a:p>
            <a:pPr lvl="1">
              <a:buFont typeface="Wingdings" panose="05000000000000000000" pitchFamily="2" charset="2"/>
              <a:buChar char="§"/>
            </a:pPr>
            <a:r>
              <a:rPr lang="en-US" sz="3400" b="1" dirty="0">
                <a:solidFill>
                  <a:srgbClr val="FF0000"/>
                </a:solidFill>
              </a:rPr>
              <a:t>Style Transfer</a:t>
            </a:r>
          </a:p>
          <a:p>
            <a:pPr lvl="1">
              <a:buFont typeface="Wingdings" panose="05000000000000000000" pitchFamily="2" charset="2"/>
              <a:buChar char="§"/>
            </a:pPr>
            <a:r>
              <a:rPr lang="en-US" sz="3400" b="1" dirty="0"/>
              <a:t>Video Analysis</a:t>
            </a:r>
          </a:p>
          <a:p>
            <a:pPr lvl="1">
              <a:buFont typeface="Wingdings" panose="05000000000000000000" pitchFamily="2" charset="2"/>
              <a:buChar char="§"/>
            </a:pPr>
            <a:r>
              <a:rPr lang="en-US" sz="3400" b="1" dirty="0">
                <a:solidFill>
                  <a:srgbClr val="FF0000"/>
                </a:solidFill>
              </a:rPr>
              <a:t>Medical Diagnosis</a:t>
            </a:r>
          </a:p>
          <a:p>
            <a:pPr lvl="1">
              <a:buFont typeface="Wingdings" panose="05000000000000000000" pitchFamily="2" charset="2"/>
              <a:buChar char="§"/>
            </a:pPr>
            <a:r>
              <a:rPr lang="en-US" sz="3400" b="1" dirty="0"/>
              <a:t>Image Coloring</a:t>
            </a:r>
          </a:p>
          <a:p>
            <a:pPr lvl="1">
              <a:buFont typeface="Wingdings" panose="05000000000000000000" pitchFamily="2" charset="2"/>
              <a:buChar char="§"/>
            </a:pPr>
            <a:r>
              <a:rPr lang="en-US" sz="3400" b="1" dirty="0">
                <a:solidFill>
                  <a:srgbClr val="FF0000"/>
                </a:solidFill>
              </a:rPr>
              <a:t>Super Resolution</a:t>
            </a:r>
          </a:p>
          <a:p>
            <a:pPr lvl="1">
              <a:buFont typeface="Wingdings" panose="05000000000000000000" pitchFamily="2" charset="2"/>
              <a:buChar char="§"/>
            </a:pPr>
            <a:r>
              <a:rPr lang="en-US" sz="3400" b="1" dirty="0"/>
              <a:t>Speech Recognition</a:t>
            </a:r>
          </a:p>
          <a:p>
            <a:pPr lvl="1">
              <a:buFont typeface="Wingdings" panose="05000000000000000000" pitchFamily="2" charset="2"/>
              <a:buChar char="§"/>
            </a:pPr>
            <a:r>
              <a:rPr lang="en-US" sz="3400" b="1" dirty="0">
                <a:solidFill>
                  <a:srgbClr val="FF0000"/>
                </a:solidFill>
              </a:rPr>
              <a:t>Document Classification</a:t>
            </a:r>
          </a:p>
          <a:p>
            <a:pPr lvl="1">
              <a:buFont typeface="Wingdings" panose="05000000000000000000" pitchFamily="2" charset="2"/>
              <a:buChar char="§"/>
            </a:pPr>
            <a:r>
              <a:rPr lang="en-US" sz="3400" b="1" dirty="0"/>
              <a:t>Self Driving </a:t>
            </a:r>
            <a:r>
              <a:rPr lang="en-US" sz="3400" b="1" dirty="0" smtClean="0"/>
              <a:t>Cars</a:t>
            </a:r>
          </a:p>
          <a:p>
            <a:pPr lvl="1">
              <a:buFont typeface="Wingdings" panose="05000000000000000000" pitchFamily="2" charset="2"/>
              <a:buChar char="§"/>
            </a:pPr>
            <a:r>
              <a:rPr lang="en-US" sz="3200" b="1" dirty="0" smtClean="0"/>
              <a:t>Drug discovery to prediction of disease </a:t>
            </a:r>
          </a:p>
          <a:p>
            <a:pPr lvl="1">
              <a:buFont typeface="Wingdings" panose="05000000000000000000" pitchFamily="2" charset="2"/>
              <a:buChar char="§"/>
            </a:pPr>
            <a:r>
              <a:rPr lang="en-US" sz="3400" b="1" dirty="0" smtClean="0">
                <a:solidFill>
                  <a:srgbClr val="FF0000"/>
                </a:solidFill>
              </a:rPr>
              <a:t>NLP</a:t>
            </a:r>
            <a:endParaRPr lang="en-US" sz="3400" b="1" dirty="0">
              <a:solidFill>
                <a:srgbClr val="FF0000"/>
              </a:solidFill>
            </a:endParaRPr>
          </a:p>
          <a:p>
            <a:pPr lvl="1">
              <a:buFont typeface="Wingdings" panose="05000000000000000000" pitchFamily="2" charset="2"/>
              <a:buChar char="§"/>
            </a:pPr>
            <a:r>
              <a:rPr lang="en-US" sz="3400" b="1" dirty="0" smtClean="0"/>
              <a:t>Games….</a:t>
            </a:r>
            <a:endParaRPr lang="en-US" sz="3400" b="1" dirty="0"/>
          </a:p>
          <a:p>
            <a:endParaRPr lang="en-US" dirty="0"/>
          </a:p>
        </p:txBody>
      </p:sp>
    </p:spTree>
    <p:extLst>
      <p:ext uri="{BB962C8B-B14F-4D97-AF65-F5344CB8AC3E}">
        <p14:creationId xmlns="" xmlns:p14="http://schemas.microsoft.com/office/powerpoint/2010/main" val="26196149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lum bright="-36000"/>
          </a:blip>
          <a:srcRect/>
          <a:stretch>
            <a:fillRect/>
          </a:stretch>
        </p:blipFill>
        <p:spPr bwMode="auto">
          <a:xfrm>
            <a:off x="0" y="0"/>
            <a:ext cx="9144000" cy="2819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lum bright="-33000"/>
          </a:blip>
          <a:srcRect/>
          <a:stretch>
            <a:fillRect/>
          </a:stretch>
        </p:blipFill>
        <p:spPr bwMode="auto">
          <a:xfrm>
            <a:off x="0" y="2895600"/>
            <a:ext cx="9144000" cy="3657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ppt_x"/>
                                          </p:val>
                                        </p:tav>
                                        <p:tav tm="100000">
                                          <p:val>
                                            <p:strVal val="#ppt_x"/>
                                          </p:val>
                                        </p:tav>
                                      </p:tavLst>
                                    </p:anim>
                                    <p:anim calcmode="lin" valueType="num">
                                      <p:cBhvr additive="base">
                                        <p:cTn id="14"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6186309"/>
          </a:xfrm>
          <a:prstGeom prst="rect">
            <a:avLst/>
          </a:prstGeom>
        </p:spPr>
        <p:txBody>
          <a:bodyPr wrap="square">
            <a:spAutoFit/>
          </a:bodyPr>
          <a:lstStyle/>
          <a:p>
            <a:r>
              <a:rPr lang="en-US" sz="4400" b="1" dirty="0" smtClean="0">
                <a:solidFill>
                  <a:srgbClr val="FF0000"/>
                </a:solidFill>
              </a:rPr>
              <a:t>Stride: </a:t>
            </a:r>
            <a:r>
              <a:rPr lang="en-US" sz="4400" b="1" dirty="0" smtClean="0"/>
              <a:t>the number of pixels you skip while traversing the input image horizontally and vertically during convolution after each element-wise multiplication of the input weights with those in the filter.</a:t>
            </a:r>
          </a:p>
          <a:p>
            <a:endParaRPr lang="en-US" sz="4400" b="1" dirty="0" smtClean="0"/>
          </a:p>
          <a:p>
            <a:r>
              <a:rPr lang="en-US" sz="4400" b="1" dirty="0" smtClean="0"/>
              <a:t> It is used to </a:t>
            </a:r>
            <a:r>
              <a:rPr lang="en-US" sz="4400" b="1" dirty="0" smtClean="0">
                <a:solidFill>
                  <a:srgbClr val="FF0000"/>
                </a:solidFill>
              </a:rPr>
              <a:t>decrease the input image size considerably</a:t>
            </a:r>
            <a:endParaRPr lang="en-US" sz="4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AC6752-BD3A-4266-8BA7-FBC0F73E1E1C}"/>
              </a:ext>
            </a:extLst>
          </p:cNvPr>
          <p:cNvSpPr>
            <a:spLocks noGrp="1"/>
          </p:cNvSpPr>
          <p:nvPr>
            <p:ph idx="4294967295"/>
          </p:nvPr>
        </p:nvSpPr>
        <p:spPr>
          <a:xfrm>
            <a:off x="0" y="762000"/>
            <a:ext cx="9144000" cy="6096000"/>
          </a:xfrm>
        </p:spPr>
        <p:txBody>
          <a:bodyPr>
            <a:normAutofit/>
          </a:bodyPr>
          <a:lstStyle/>
          <a:p>
            <a:endParaRPr lang="en-US" sz="2400" dirty="0" smtClean="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smtClean="0"/>
          </a:p>
          <a:p>
            <a:endParaRPr lang="en-US" sz="2000" dirty="0"/>
          </a:p>
          <a:p>
            <a:r>
              <a:rPr lang="en-US" b="1" dirty="0"/>
              <a:t>The amount by which the filter shifts is the </a:t>
            </a:r>
            <a:r>
              <a:rPr lang="en-US" b="1" dirty="0">
                <a:solidFill>
                  <a:srgbClr val="FF0000"/>
                </a:solidFill>
              </a:rPr>
              <a:t>stride</a:t>
            </a:r>
            <a:r>
              <a:rPr lang="en-US" dirty="0" smtClean="0"/>
              <a:t>.</a:t>
            </a:r>
          </a:p>
          <a:p>
            <a:r>
              <a:rPr lang="en-US" dirty="0" smtClean="0"/>
              <a:t>Stride S=</a:t>
            </a:r>
          </a:p>
          <a:p>
            <a:r>
              <a:rPr lang="en-US" dirty="0" smtClean="0"/>
              <a:t>ONE</a:t>
            </a:r>
            <a:endParaRPr lang="en-US" dirty="0"/>
          </a:p>
          <a:p>
            <a:endParaRPr lang="en-US" dirty="0"/>
          </a:p>
        </p:txBody>
      </p:sp>
      <p:pic>
        <p:nvPicPr>
          <p:cNvPr id="5" name="Picture 4">
            <a:extLst>
              <a:ext uri="{FF2B5EF4-FFF2-40B4-BE49-F238E27FC236}">
                <a16:creationId xmlns:a16="http://schemas.microsoft.com/office/drawing/2014/main" xmlns="" id="{DEFC4184-BCD4-4290-B7C5-F551C32ADE4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09600"/>
            <a:ext cx="9144000" cy="3699676"/>
          </a:xfrm>
          <a:prstGeom prst="rect">
            <a:avLst/>
          </a:prstGeom>
        </p:spPr>
      </p:pic>
    </p:spTree>
    <p:extLst>
      <p:ext uri="{BB962C8B-B14F-4D97-AF65-F5344CB8AC3E}">
        <p14:creationId xmlns:p14="http://schemas.microsoft.com/office/powerpoint/2010/main" xmlns="" val="21380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 calcmode="lin" valueType="num">
                                      <p:cBhvr additive="base">
                                        <p:cTn id="1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 calcmode="lin" valueType="num">
                                      <p:cBhvr additive="base">
                                        <p:cTn id="1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 calcmode="lin" valueType="num">
                                      <p:cBhvr additive="base">
                                        <p:cTn id="2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print"/>
          <a:srcRect/>
          <a:stretch>
            <a:fillRect/>
          </a:stretch>
        </p:blipFill>
        <p:spPr bwMode="auto">
          <a:xfrm>
            <a:off x="457200" y="2667000"/>
            <a:ext cx="5878054" cy="3055552"/>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228600" y="838200"/>
          <a:ext cx="6030913" cy="958850"/>
        </p:xfrm>
        <a:graphic>
          <a:graphicData uri="http://schemas.openxmlformats.org/presentationml/2006/ole">
            <p:oleObj spid="_x0000_s5359618" name="Equation" r:id="rId4" imgW="2476440" imgH="393480" progId="Equation.DSMT4">
              <p:embed/>
            </p:oleObj>
          </a:graphicData>
        </a:graphic>
      </p:graphicFrame>
      <p:sp>
        <p:nvSpPr>
          <p:cNvPr id="5" name="TextBox 4"/>
          <p:cNvSpPr txBox="1"/>
          <p:nvPr/>
        </p:nvSpPr>
        <p:spPr>
          <a:xfrm>
            <a:off x="6477000" y="0"/>
            <a:ext cx="2667000" cy="6986528"/>
          </a:xfrm>
          <a:prstGeom prst="rect">
            <a:avLst/>
          </a:prstGeom>
          <a:noFill/>
        </p:spPr>
        <p:txBody>
          <a:bodyPr wrap="square" rtlCol="0">
            <a:spAutoFit/>
          </a:bodyPr>
          <a:lstStyle/>
          <a:p>
            <a:r>
              <a:rPr lang="en-US" sz="3200" b="1" dirty="0" smtClean="0">
                <a:solidFill>
                  <a:srgbClr val="FF0000"/>
                </a:solidFill>
              </a:rPr>
              <a:t>F</a:t>
            </a:r>
            <a:r>
              <a:rPr lang="en-US" sz="3200" b="1" dirty="0" smtClean="0"/>
              <a:t> is Filter size (spatial dimension)</a:t>
            </a:r>
          </a:p>
          <a:p>
            <a:endParaRPr lang="en-US" sz="3200" b="1" dirty="0" smtClean="0"/>
          </a:p>
          <a:p>
            <a:r>
              <a:rPr lang="en-US" sz="3200" b="1" dirty="0" smtClean="0">
                <a:solidFill>
                  <a:srgbClr val="FF0000"/>
                </a:solidFill>
              </a:rPr>
              <a:t>P</a:t>
            </a:r>
            <a:r>
              <a:rPr lang="en-US" sz="3200" b="1" dirty="0" smtClean="0"/>
              <a:t> is  Padding</a:t>
            </a:r>
          </a:p>
          <a:p>
            <a:endParaRPr lang="en-US" sz="3200" b="1" dirty="0" smtClean="0"/>
          </a:p>
          <a:p>
            <a:r>
              <a:rPr lang="en-US" sz="3200" b="1" dirty="0" smtClean="0">
                <a:solidFill>
                  <a:srgbClr val="FF0000"/>
                </a:solidFill>
              </a:rPr>
              <a:t>S</a:t>
            </a:r>
            <a:r>
              <a:rPr lang="en-US" sz="3200" b="1" dirty="0" smtClean="0"/>
              <a:t> is Stride</a:t>
            </a:r>
          </a:p>
          <a:p>
            <a:endParaRPr lang="en-US" sz="3200" b="1" dirty="0" smtClean="0"/>
          </a:p>
          <a:p>
            <a:r>
              <a:rPr lang="en-US" sz="3200" b="1" dirty="0" smtClean="0">
                <a:solidFill>
                  <a:srgbClr val="FF0000"/>
                </a:solidFill>
              </a:rPr>
              <a:t>W</a:t>
            </a:r>
            <a:r>
              <a:rPr lang="en-US" sz="3200" b="1" dirty="0" smtClean="0"/>
              <a:t> </a:t>
            </a:r>
            <a:r>
              <a:rPr lang="en-US" sz="3200" b="1" dirty="0" smtClean="0">
                <a:solidFill>
                  <a:srgbClr val="FF0000"/>
                </a:solidFill>
              </a:rPr>
              <a:t>=H </a:t>
            </a:r>
            <a:r>
              <a:rPr lang="en-US" sz="3200" b="1" dirty="0" smtClean="0"/>
              <a:t>is input height/length</a:t>
            </a:r>
          </a:p>
          <a:p>
            <a:endParaRPr lang="en-US" sz="3200" b="1" dirty="0" smtClean="0"/>
          </a:p>
          <a:p>
            <a:r>
              <a:rPr lang="en-US" sz="3200" b="1" dirty="0" smtClean="0">
                <a:solidFill>
                  <a:srgbClr val="FF0000"/>
                </a:solidFill>
              </a:rPr>
              <a:t>O</a:t>
            </a:r>
            <a:r>
              <a:rPr lang="en-US" sz="3200" b="1" dirty="0" smtClean="0"/>
              <a:t> is the output height/length</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8930" name="Picture 2"/>
          <p:cNvPicPr>
            <a:picLocks noChangeAspect="1" noChangeArrowheads="1"/>
          </p:cNvPicPr>
          <p:nvPr/>
        </p:nvPicPr>
        <p:blipFill>
          <a:blip r:embed="rId3" cstate="print"/>
          <a:srcRect/>
          <a:stretch>
            <a:fillRect/>
          </a:stretch>
        </p:blipFill>
        <p:spPr bwMode="auto">
          <a:xfrm>
            <a:off x="0" y="990600"/>
            <a:ext cx="6629400" cy="3924204"/>
          </a:xfrm>
          <a:prstGeom prst="rect">
            <a:avLst/>
          </a:prstGeom>
          <a:noFill/>
          <a:ln w="9525">
            <a:noFill/>
            <a:miter lim="800000"/>
            <a:headEnd/>
            <a:tailEnd/>
          </a:ln>
        </p:spPr>
      </p:pic>
      <p:sp>
        <p:nvSpPr>
          <p:cNvPr id="3" name="TextBox 2"/>
          <p:cNvSpPr txBox="1"/>
          <p:nvPr/>
        </p:nvSpPr>
        <p:spPr>
          <a:xfrm>
            <a:off x="5791200" y="4191000"/>
            <a:ext cx="4191000" cy="646331"/>
          </a:xfrm>
          <a:prstGeom prst="rect">
            <a:avLst/>
          </a:prstGeom>
          <a:noFill/>
        </p:spPr>
        <p:txBody>
          <a:bodyPr wrap="square" rtlCol="0">
            <a:spAutoFit/>
          </a:bodyPr>
          <a:lstStyle/>
          <a:p>
            <a:r>
              <a:rPr lang="en-US" sz="3600" dirty="0" smtClean="0"/>
              <a:t>convolved image</a:t>
            </a:r>
            <a:endParaRPr lang="en-US" sz="3600" dirty="0"/>
          </a:p>
        </p:txBody>
      </p:sp>
      <p:pic>
        <p:nvPicPr>
          <p:cNvPr id="4348931" name="Picture 3"/>
          <p:cNvPicPr>
            <a:picLocks noChangeAspect="1" noChangeArrowheads="1"/>
          </p:cNvPicPr>
          <p:nvPr/>
        </p:nvPicPr>
        <p:blipFill>
          <a:blip r:embed="rId4" cstate="print"/>
          <a:srcRect/>
          <a:stretch>
            <a:fillRect/>
          </a:stretch>
        </p:blipFill>
        <p:spPr bwMode="auto">
          <a:xfrm>
            <a:off x="6553200" y="1447800"/>
            <a:ext cx="2590800" cy="2894549"/>
          </a:xfrm>
          <a:prstGeom prst="rect">
            <a:avLst/>
          </a:prstGeom>
          <a:noFill/>
          <a:ln w="9525">
            <a:noFill/>
            <a:miter lim="800000"/>
            <a:headEnd/>
            <a:tailEnd/>
          </a:ln>
        </p:spPr>
      </p:pic>
      <p:graphicFrame>
        <p:nvGraphicFramePr>
          <p:cNvPr id="4348932" name="Object 4"/>
          <p:cNvGraphicFramePr>
            <a:graphicFrameLocks noChangeAspect="1"/>
          </p:cNvGraphicFramePr>
          <p:nvPr/>
        </p:nvGraphicFramePr>
        <p:xfrm>
          <a:off x="1295400" y="0"/>
          <a:ext cx="6030912" cy="958850"/>
        </p:xfrm>
        <a:graphic>
          <a:graphicData uri="http://schemas.openxmlformats.org/presentationml/2006/ole">
            <p:oleObj spid="_x0000_s5360642" name="Equation" r:id="rId5" imgW="2476440" imgH="393480" progId="Equation.DSMT4">
              <p:embed/>
            </p:oleObj>
          </a:graphicData>
        </a:graphic>
      </p:graphicFrame>
      <p:sp>
        <p:nvSpPr>
          <p:cNvPr id="7" name="Rectangle 6"/>
          <p:cNvSpPr/>
          <p:nvPr/>
        </p:nvSpPr>
        <p:spPr>
          <a:xfrm>
            <a:off x="0" y="5486400"/>
            <a:ext cx="9144000" cy="1077218"/>
          </a:xfrm>
          <a:prstGeom prst="rect">
            <a:avLst/>
          </a:prstGeom>
        </p:spPr>
        <p:txBody>
          <a:bodyPr wrap="square">
            <a:spAutoFit/>
          </a:bodyPr>
          <a:lstStyle/>
          <a:p>
            <a:r>
              <a:rPr lang="en-US" sz="3200" b="1" dirty="0" smtClean="0">
                <a:solidFill>
                  <a:srgbClr val="FF0000"/>
                </a:solidFill>
              </a:rPr>
              <a:t>stride value is increased if you want receptive fields to overlap less </a:t>
            </a:r>
            <a:r>
              <a:rPr lang="en-US" sz="3200" b="1" dirty="0" smtClean="0"/>
              <a:t>and want </a:t>
            </a:r>
            <a:r>
              <a:rPr lang="en-US" sz="3200" b="1" dirty="0" smtClean="0">
                <a:solidFill>
                  <a:srgbClr val="FF0000"/>
                </a:solidFill>
              </a:rPr>
              <a:t>smaller spatial dimensions.</a:t>
            </a:r>
            <a:endParaRPr 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48930"/>
                                        </p:tgtEl>
                                        <p:attrNameLst>
                                          <p:attrName>style.visibility</p:attrName>
                                        </p:attrNameLst>
                                      </p:cBhvr>
                                      <p:to>
                                        <p:strVal val="visible"/>
                                      </p:to>
                                    </p:set>
                                    <p:anim calcmode="lin" valueType="num">
                                      <p:cBhvr additive="base">
                                        <p:cTn id="7" dur="500" fill="hold"/>
                                        <p:tgtEl>
                                          <p:spTgt spid="4348930"/>
                                        </p:tgtEl>
                                        <p:attrNameLst>
                                          <p:attrName>ppt_x</p:attrName>
                                        </p:attrNameLst>
                                      </p:cBhvr>
                                      <p:tavLst>
                                        <p:tav tm="0">
                                          <p:val>
                                            <p:strVal val="#ppt_x"/>
                                          </p:val>
                                        </p:tav>
                                        <p:tav tm="100000">
                                          <p:val>
                                            <p:strVal val="#ppt_x"/>
                                          </p:val>
                                        </p:tav>
                                      </p:tavLst>
                                    </p:anim>
                                    <p:anim calcmode="lin" valueType="num">
                                      <p:cBhvr additive="base">
                                        <p:cTn id="8" dur="500" fill="hold"/>
                                        <p:tgtEl>
                                          <p:spTgt spid="43489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48932"/>
                                        </p:tgtEl>
                                        <p:attrNameLst>
                                          <p:attrName>style.visibility</p:attrName>
                                        </p:attrNameLst>
                                      </p:cBhvr>
                                      <p:to>
                                        <p:strVal val="visible"/>
                                      </p:to>
                                    </p:set>
                                    <p:anim calcmode="lin" valueType="num">
                                      <p:cBhvr additive="base">
                                        <p:cTn id="13" dur="500" fill="hold"/>
                                        <p:tgtEl>
                                          <p:spTgt spid="4348932"/>
                                        </p:tgtEl>
                                        <p:attrNameLst>
                                          <p:attrName>ppt_x</p:attrName>
                                        </p:attrNameLst>
                                      </p:cBhvr>
                                      <p:tavLst>
                                        <p:tav tm="0">
                                          <p:val>
                                            <p:strVal val="#ppt_x"/>
                                          </p:val>
                                        </p:tav>
                                        <p:tav tm="100000">
                                          <p:val>
                                            <p:strVal val="#ppt_x"/>
                                          </p:val>
                                        </p:tav>
                                      </p:tavLst>
                                    </p:anim>
                                    <p:anim calcmode="lin" valueType="num">
                                      <p:cBhvr additive="base">
                                        <p:cTn id="14" dur="500" fill="hold"/>
                                        <p:tgtEl>
                                          <p:spTgt spid="43489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48931"/>
                                        </p:tgtEl>
                                        <p:attrNameLst>
                                          <p:attrName>style.visibility</p:attrName>
                                        </p:attrNameLst>
                                      </p:cBhvr>
                                      <p:to>
                                        <p:strVal val="visible"/>
                                      </p:to>
                                    </p:set>
                                    <p:anim calcmode="lin" valueType="num">
                                      <p:cBhvr additive="base">
                                        <p:cTn id="25" dur="500" fill="hold"/>
                                        <p:tgtEl>
                                          <p:spTgt spid="4348931"/>
                                        </p:tgtEl>
                                        <p:attrNameLst>
                                          <p:attrName>ppt_x</p:attrName>
                                        </p:attrNameLst>
                                      </p:cBhvr>
                                      <p:tavLst>
                                        <p:tav tm="0">
                                          <p:val>
                                            <p:strVal val="#ppt_x"/>
                                          </p:val>
                                        </p:tav>
                                        <p:tav tm="100000">
                                          <p:val>
                                            <p:strVal val="#ppt_x"/>
                                          </p:val>
                                        </p:tav>
                                      </p:tavLst>
                                    </p:anim>
                                    <p:anim calcmode="lin" valueType="num">
                                      <p:cBhvr additive="base">
                                        <p:cTn id="26" dur="500" fill="hold"/>
                                        <p:tgtEl>
                                          <p:spTgt spid="43489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20898" name="Object 2"/>
          <p:cNvGraphicFramePr>
            <a:graphicFrameLocks noChangeAspect="1"/>
          </p:cNvGraphicFramePr>
          <p:nvPr/>
        </p:nvGraphicFramePr>
        <p:xfrm>
          <a:off x="685800" y="3962400"/>
          <a:ext cx="6000750" cy="958850"/>
        </p:xfrm>
        <a:graphic>
          <a:graphicData uri="http://schemas.openxmlformats.org/presentationml/2006/ole">
            <p:oleObj spid="_x0000_s5361666" name="Equation" r:id="rId3" imgW="2463480" imgH="393480" progId="Equation.DSMT4">
              <p:embed/>
            </p:oleObj>
          </a:graphicData>
        </a:graphic>
      </p:graphicFrame>
      <p:sp>
        <p:nvSpPr>
          <p:cNvPr id="8" name="Rectangle 7"/>
          <p:cNvSpPr/>
          <p:nvPr/>
        </p:nvSpPr>
        <p:spPr>
          <a:xfrm>
            <a:off x="0" y="5105400"/>
            <a:ext cx="8763000" cy="1446550"/>
          </a:xfrm>
          <a:prstGeom prst="rect">
            <a:avLst/>
          </a:prstGeom>
        </p:spPr>
        <p:txBody>
          <a:bodyPr wrap="square">
            <a:spAutoFit/>
          </a:bodyPr>
          <a:lstStyle/>
          <a:p>
            <a:r>
              <a:rPr lang="en-US" b="1" dirty="0" smtClean="0"/>
              <a:t> </a:t>
            </a:r>
            <a:r>
              <a:rPr lang="en-US" sz="4400" b="1" dirty="0" smtClean="0"/>
              <a:t>These many neurons would have “fit” across the original input. </a:t>
            </a:r>
            <a:endParaRPr lang="en-US" sz="4400" dirty="0"/>
          </a:p>
        </p:txBody>
      </p:sp>
      <p:pic>
        <p:nvPicPr>
          <p:cNvPr id="3920900" name="Picture 4"/>
          <p:cNvPicPr>
            <a:picLocks noChangeAspect="1" noChangeArrowheads="1"/>
          </p:cNvPicPr>
          <p:nvPr/>
        </p:nvPicPr>
        <p:blipFill>
          <a:blip r:embed="rId4" cstate="print"/>
          <a:srcRect/>
          <a:stretch>
            <a:fillRect/>
          </a:stretch>
        </p:blipFill>
        <p:spPr bwMode="auto">
          <a:xfrm>
            <a:off x="762000" y="1066800"/>
            <a:ext cx="6324600" cy="2108200"/>
          </a:xfrm>
          <a:prstGeom prst="rect">
            <a:avLst/>
          </a:prstGeom>
          <a:noFill/>
          <a:ln w="9525">
            <a:noFill/>
            <a:miter lim="800000"/>
            <a:headEnd/>
            <a:tailEnd/>
          </a:ln>
        </p:spPr>
      </p:pic>
      <p:pic>
        <p:nvPicPr>
          <p:cNvPr id="3920901" name="Picture 5"/>
          <p:cNvPicPr>
            <a:picLocks noChangeAspect="1" noChangeArrowheads="1"/>
          </p:cNvPicPr>
          <p:nvPr/>
        </p:nvPicPr>
        <p:blipFill>
          <a:blip r:embed="rId5" cstate="print"/>
          <a:srcRect/>
          <a:stretch>
            <a:fillRect/>
          </a:stretch>
        </p:blipFill>
        <p:spPr bwMode="auto">
          <a:xfrm>
            <a:off x="609600" y="0"/>
            <a:ext cx="6619875" cy="6096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20898"/>
                                        </p:tgtEl>
                                        <p:attrNameLst>
                                          <p:attrName>style.visibility</p:attrName>
                                        </p:attrNameLst>
                                      </p:cBhvr>
                                      <p:to>
                                        <p:strVal val="visible"/>
                                      </p:to>
                                    </p:set>
                                    <p:anim calcmode="lin" valueType="num">
                                      <p:cBhvr additive="base">
                                        <p:cTn id="7" dur="500" fill="hold"/>
                                        <p:tgtEl>
                                          <p:spTgt spid="3920898"/>
                                        </p:tgtEl>
                                        <p:attrNameLst>
                                          <p:attrName>ppt_x</p:attrName>
                                        </p:attrNameLst>
                                      </p:cBhvr>
                                      <p:tavLst>
                                        <p:tav tm="0">
                                          <p:val>
                                            <p:strVal val="#ppt_x"/>
                                          </p:val>
                                        </p:tav>
                                        <p:tav tm="100000">
                                          <p:val>
                                            <p:strVal val="#ppt_x"/>
                                          </p:val>
                                        </p:tav>
                                      </p:tavLst>
                                    </p:anim>
                                    <p:anim calcmode="lin" valueType="num">
                                      <p:cBhvr additive="base">
                                        <p:cTn id="8" dur="500" fill="hold"/>
                                        <p:tgtEl>
                                          <p:spTgt spid="3920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3" cstate="print"/>
          <a:srcRect/>
          <a:stretch>
            <a:fillRect/>
          </a:stretch>
        </p:blipFill>
        <p:spPr bwMode="auto">
          <a:xfrm>
            <a:off x="0" y="3962400"/>
            <a:ext cx="9144000" cy="1981200"/>
          </a:xfrm>
          <a:prstGeom prst="rect">
            <a:avLst/>
          </a:prstGeom>
          <a:noFill/>
          <a:ln w="9525">
            <a:noFill/>
            <a:miter lim="800000"/>
            <a:headEnd/>
            <a:tailEnd/>
          </a:ln>
        </p:spPr>
      </p:pic>
      <p:pic>
        <p:nvPicPr>
          <p:cNvPr id="1760257" name="Picture 1"/>
          <p:cNvPicPr>
            <a:picLocks noChangeAspect="1" noChangeArrowheads="1"/>
          </p:cNvPicPr>
          <p:nvPr/>
        </p:nvPicPr>
        <p:blipFill>
          <a:blip r:embed="rId4" cstate="print"/>
          <a:srcRect/>
          <a:stretch>
            <a:fillRect/>
          </a:stretch>
        </p:blipFill>
        <p:spPr bwMode="auto">
          <a:xfrm>
            <a:off x="0" y="1"/>
            <a:ext cx="9144000" cy="914400"/>
          </a:xfrm>
          <a:prstGeom prst="rect">
            <a:avLst/>
          </a:prstGeom>
          <a:noFill/>
          <a:ln w="9525">
            <a:noFill/>
            <a:miter lim="800000"/>
            <a:headEnd/>
            <a:tailEnd/>
          </a:ln>
        </p:spPr>
      </p:pic>
      <p:sp>
        <p:nvSpPr>
          <p:cNvPr id="5" name="Rectangle 4"/>
          <p:cNvSpPr/>
          <p:nvPr/>
        </p:nvSpPr>
        <p:spPr>
          <a:xfrm>
            <a:off x="0" y="5903893"/>
            <a:ext cx="9144000" cy="954107"/>
          </a:xfrm>
          <a:prstGeom prst="rect">
            <a:avLst/>
          </a:prstGeom>
        </p:spPr>
        <p:txBody>
          <a:bodyPr wrap="square">
            <a:spAutoFit/>
          </a:bodyPr>
          <a:lstStyle/>
          <a:p>
            <a:r>
              <a:rPr lang="en-US" sz="2800" b="1" dirty="0" smtClean="0">
                <a:solidFill>
                  <a:srgbClr val="FF0000"/>
                </a:solidFill>
              </a:rPr>
              <a:t>Zero-padding is used so that the resulting image doesn't shrink.</a:t>
            </a:r>
            <a:endParaRPr lang="en-US" sz="2800" dirty="0">
              <a:solidFill>
                <a:srgbClr val="FF0000"/>
              </a:solidFill>
            </a:endParaRPr>
          </a:p>
        </p:txBody>
      </p:sp>
      <p:pic>
        <p:nvPicPr>
          <p:cNvPr id="4355073" name="Picture 1"/>
          <p:cNvPicPr>
            <a:picLocks noChangeAspect="1" noChangeArrowheads="1"/>
          </p:cNvPicPr>
          <p:nvPr/>
        </p:nvPicPr>
        <p:blipFill>
          <a:blip r:embed="rId5" cstate="print"/>
          <a:srcRect/>
          <a:stretch>
            <a:fillRect/>
          </a:stretch>
        </p:blipFill>
        <p:spPr bwMode="auto">
          <a:xfrm>
            <a:off x="0" y="1447800"/>
            <a:ext cx="8543925" cy="1352550"/>
          </a:xfrm>
          <a:prstGeom prst="rect">
            <a:avLst/>
          </a:prstGeom>
          <a:noFill/>
          <a:ln w="9525">
            <a:noFill/>
            <a:miter lim="800000"/>
            <a:headEnd/>
            <a:tailEnd/>
          </a:ln>
        </p:spPr>
      </p:pic>
      <p:graphicFrame>
        <p:nvGraphicFramePr>
          <p:cNvPr id="3907585" name="Object 1"/>
          <p:cNvGraphicFramePr>
            <a:graphicFrameLocks noChangeAspect="1"/>
          </p:cNvGraphicFramePr>
          <p:nvPr/>
        </p:nvGraphicFramePr>
        <p:xfrm>
          <a:off x="838200" y="2895600"/>
          <a:ext cx="7331075" cy="762000"/>
        </p:xfrm>
        <a:graphic>
          <a:graphicData uri="http://schemas.openxmlformats.org/presentationml/2006/ole">
            <p:oleObj spid="_x0000_s3907585" name="Equation" r:id="rId6" imgW="3784320" imgH="393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0257"/>
                                        </p:tgtEl>
                                        <p:attrNameLst>
                                          <p:attrName>style.visibility</p:attrName>
                                        </p:attrNameLst>
                                      </p:cBhvr>
                                      <p:to>
                                        <p:strVal val="visible"/>
                                      </p:to>
                                    </p:set>
                                    <p:anim calcmode="lin" valueType="num">
                                      <p:cBhvr additive="base">
                                        <p:cTn id="7" dur="500" fill="hold"/>
                                        <p:tgtEl>
                                          <p:spTgt spid="1760257"/>
                                        </p:tgtEl>
                                        <p:attrNameLst>
                                          <p:attrName>ppt_x</p:attrName>
                                        </p:attrNameLst>
                                      </p:cBhvr>
                                      <p:tavLst>
                                        <p:tav tm="0">
                                          <p:val>
                                            <p:strVal val="#ppt_x"/>
                                          </p:val>
                                        </p:tav>
                                        <p:tav tm="100000">
                                          <p:val>
                                            <p:strVal val="#ppt_x"/>
                                          </p:val>
                                        </p:tav>
                                      </p:tavLst>
                                    </p:anim>
                                    <p:anim calcmode="lin" valueType="num">
                                      <p:cBhvr additive="base">
                                        <p:cTn id="8" dur="500" fill="hold"/>
                                        <p:tgtEl>
                                          <p:spTgt spid="1760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gtEl>
                                        <p:attrNameLst>
                                          <p:attrName>style.visibility</p:attrName>
                                        </p:attrNameLst>
                                      </p:cBhvr>
                                      <p:to>
                                        <p:strVal val="visible"/>
                                      </p:to>
                                    </p:set>
                                    <p:anim calcmode="lin" valueType="num">
                                      <p:cBhvr additive="base">
                                        <p:cTn id="13" dur="500" fill="hold"/>
                                        <p:tgtEl>
                                          <p:spTgt spid="15363"/>
                                        </p:tgtEl>
                                        <p:attrNameLst>
                                          <p:attrName>ppt_x</p:attrName>
                                        </p:attrNameLst>
                                      </p:cBhvr>
                                      <p:tavLst>
                                        <p:tav tm="0">
                                          <p:val>
                                            <p:strVal val="#ppt_x"/>
                                          </p:val>
                                        </p:tav>
                                        <p:tav tm="100000">
                                          <p:val>
                                            <p:strVal val="#ppt_x"/>
                                          </p:val>
                                        </p:tav>
                                      </p:tavLst>
                                    </p:anim>
                                    <p:anim calcmode="lin" valueType="num">
                                      <p:cBhvr additive="base">
                                        <p:cTn id="14"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07585"/>
                                        </p:tgtEl>
                                        <p:attrNameLst>
                                          <p:attrName>style.visibility</p:attrName>
                                        </p:attrNameLst>
                                      </p:cBhvr>
                                      <p:to>
                                        <p:strVal val="visible"/>
                                      </p:to>
                                    </p:set>
                                    <p:anim calcmode="lin" valueType="num">
                                      <p:cBhvr additive="base">
                                        <p:cTn id="19" dur="500" fill="hold"/>
                                        <p:tgtEl>
                                          <p:spTgt spid="3907585"/>
                                        </p:tgtEl>
                                        <p:attrNameLst>
                                          <p:attrName>ppt_x</p:attrName>
                                        </p:attrNameLst>
                                      </p:cBhvr>
                                      <p:tavLst>
                                        <p:tav tm="0">
                                          <p:val>
                                            <p:strVal val="#ppt_x"/>
                                          </p:val>
                                        </p:tav>
                                        <p:tav tm="100000">
                                          <p:val>
                                            <p:strVal val="#ppt_x"/>
                                          </p:val>
                                        </p:tav>
                                      </p:tavLst>
                                    </p:anim>
                                    <p:anim calcmode="lin" valueType="num">
                                      <p:cBhvr additive="base">
                                        <p:cTn id="20" dur="500" fill="hold"/>
                                        <p:tgtEl>
                                          <p:spTgt spid="3907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3635" name="Picture 3"/>
          <p:cNvPicPr>
            <a:picLocks noChangeAspect="1" noChangeArrowheads="1"/>
          </p:cNvPicPr>
          <p:nvPr/>
        </p:nvPicPr>
        <p:blipFill>
          <a:blip r:embed="rId3" cstate="print"/>
          <a:srcRect/>
          <a:stretch>
            <a:fillRect/>
          </a:stretch>
        </p:blipFill>
        <p:spPr bwMode="auto">
          <a:xfrm>
            <a:off x="228600" y="1828800"/>
            <a:ext cx="8915400" cy="4133850"/>
          </a:xfrm>
          <a:prstGeom prst="rect">
            <a:avLst/>
          </a:prstGeom>
          <a:noFill/>
          <a:ln w="9525">
            <a:noFill/>
            <a:miter lim="800000"/>
            <a:headEnd/>
            <a:tailEnd/>
          </a:ln>
        </p:spPr>
      </p:pic>
      <p:graphicFrame>
        <p:nvGraphicFramePr>
          <p:cNvPr id="3906562" name="Object 2"/>
          <p:cNvGraphicFramePr>
            <a:graphicFrameLocks noChangeAspect="1"/>
          </p:cNvGraphicFramePr>
          <p:nvPr/>
        </p:nvGraphicFramePr>
        <p:xfrm>
          <a:off x="1524000" y="6095261"/>
          <a:ext cx="4797425" cy="762739"/>
        </p:xfrm>
        <a:graphic>
          <a:graphicData uri="http://schemas.openxmlformats.org/presentationml/2006/ole">
            <p:oleObj spid="_x0000_s3906562" name="Equation" r:id="rId4" imgW="2476440" imgH="393480" progId="Equation.DSMT4">
              <p:embed/>
            </p:oleObj>
          </a:graphicData>
        </a:graphic>
      </p:graphicFrame>
      <p:pic>
        <p:nvPicPr>
          <p:cNvPr id="3906563" name="Picture 3"/>
          <p:cNvPicPr>
            <a:picLocks noChangeAspect="1" noChangeArrowheads="1"/>
          </p:cNvPicPr>
          <p:nvPr/>
        </p:nvPicPr>
        <p:blipFill>
          <a:blip r:embed="rId5" cstate="print"/>
          <a:srcRect/>
          <a:stretch>
            <a:fillRect/>
          </a:stretch>
        </p:blipFill>
        <p:spPr bwMode="auto">
          <a:xfrm>
            <a:off x="0" y="0"/>
            <a:ext cx="4524375" cy="2124075"/>
          </a:xfrm>
          <a:prstGeom prst="rect">
            <a:avLst/>
          </a:prstGeom>
          <a:noFill/>
          <a:ln w="9525">
            <a:noFill/>
            <a:miter lim="800000"/>
            <a:headEnd/>
            <a:tailEnd/>
          </a:ln>
        </p:spPr>
      </p:pic>
      <p:graphicFrame>
        <p:nvGraphicFramePr>
          <p:cNvPr id="7" name="Object 2"/>
          <p:cNvGraphicFramePr>
            <a:graphicFrameLocks noChangeAspect="1"/>
          </p:cNvGraphicFramePr>
          <p:nvPr/>
        </p:nvGraphicFramePr>
        <p:xfrm>
          <a:off x="4800600" y="990600"/>
          <a:ext cx="4114800" cy="660349"/>
        </p:xfrm>
        <a:graphic>
          <a:graphicData uri="http://schemas.openxmlformats.org/presentationml/2006/ole">
            <p:oleObj spid="_x0000_s3906564" name="Equation" r:id="rId6" imgW="2450880" imgH="393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06563"/>
                                        </p:tgtEl>
                                        <p:attrNameLst>
                                          <p:attrName>style.visibility</p:attrName>
                                        </p:attrNameLst>
                                      </p:cBhvr>
                                      <p:to>
                                        <p:strVal val="visible"/>
                                      </p:to>
                                    </p:set>
                                    <p:anim calcmode="lin" valueType="num">
                                      <p:cBhvr additive="base">
                                        <p:cTn id="7" dur="500" fill="hold"/>
                                        <p:tgtEl>
                                          <p:spTgt spid="3906563"/>
                                        </p:tgtEl>
                                        <p:attrNameLst>
                                          <p:attrName>ppt_x</p:attrName>
                                        </p:attrNameLst>
                                      </p:cBhvr>
                                      <p:tavLst>
                                        <p:tav tm="0">
                                          <p:val>
                                            <p:strVal val="#ppt_x"/>
                                          </p:val>
                                        </p:tav>
                                        <p:tav tm="100000">
                                          <p:val>
                                            <p:strVal val="#ppt_x"/>
                                          </p:val>
                                        </p:tav>
                                      </p:tavLst>
                                    </p:anim>
                                    <p:anim calcmode="lin" valueType="num">
                                      <p:cBhvr additive="base">
                                        <p:cTn id="8" dur="500" fill="hold"/>
                                        <p:tgtEl>
                                          <p:spTgt spid="3906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33635"/>
                                        </p:tgtEl>
                                        <p:attrNameLst>
                                          <p:attrName>style.visibility</p:attrName>
                                        </p:attrNameLst>
                                      </p:cBhvr>
                                      <p:to>
                                        <p:strVal val="visible"/>
                                      </p:to>
                                    </p:set>
                                    <p:anim calcmode="lin" valueType="num">
                                      <p:cBhvr additive="base">
                                        <p:cTn id="19" dur="500" fill="hold"/>
                                        <p:tgtEl>
                                          <p:spTgt spid="4933635"/>
                                        </p:tgtEl>
                                        <p:attrNameLst>
                                          <p:attrName>ppt_x</p:attrName>
                                        </p:attrNameLst>
                                      </p:cBhvr>
                                      <p:tavLst>
                                        <p:tav tm="0">
                                          <p:val>
                                            <p:strVal val="#ppt_x"/>
                                          </p:val>
                                        </p:tav>
                                        <p:tav tm="100000">
                                          <p:val>
                                            <p:strVal val="#ppt_x"/>
                                          </p:val>
                                        </p:tav>
                                      </p:tavLst>
                                    </p:anim>
                                    <p:anim calcmode="lin" valueType="num">
                                      <p:cBhvr additive="base">
                                        <p:cTn id="20" dur="500" fill="hold"/>
                                        <p:tgtEl>
                                          <p:spTgt spid="49336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06562"/>
                                        </p:tgtEl>
                                        <p:attrNameLst>
                                          <p:attrName>style.visibility</p:attrName>
                                        </p:attrNameLst>
                                      </p:cBhvr>
                                      <p:to>
                                        <p:strVal val="visible"/>
                                      </p:to>
                                    </p:set>
                                    <p:anim calcmode="lin" valueType="num">
                                      <p:cBhvr additive="base">
                                        <p:cTn id="25" dur="500" fill="hold"/>
                                        <p:tgtEl>
                                          <p:spTgt spid="3906562"/>
                                        </p:tgtEl>
                                        <p:attrNameLst>
                                          <p:attrName>ppt_x</p:attrName>
                                        </p:attrNameLst>
                                      </p:cBhvr>
                                      <p:tavLst>
                                        <p:tav tm="0">
                                          <p:val>
                                            <p:strVal val="#ppt_x"/>
                                          </p:val>
                                        </p:tav>
                                        <p:tav tm="100000">
                                          <p:val>
                                            <p:strVal val="#ppt_x"/>
                                          </p:val>
                                        </p:tav>
                                      </p:tavLst>
                                    </p:anim>
                                    <p:anim calcmode="lin" valueType="num">
                                      <p:cBhvr additive="base">
                                        <p:cTn id="26" dur="500" fill="hold"/>
                                        <p:tgtEl>
                                          <p:spTgt spid="3906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71800"/>
            <a:ext cx="9144000" cy="3785652"/>
          </a:xfrm>
          <a:prstGeom prst="rect">
            <a:avLst/>
          </a:prstGeom>
          <a:noFill/>
        </p:spPr>
        <p:txBody>
          <a:bodyPr wrap="square" rtlCol="0">
            <a:spAutoFit/>
          </a:bodyPr>
          <a:lstStyle/>
          <a:p>
            <a:r>
              <a:rPr lang="en-US" sz="2400" b="1" dirty="0" smtClean="0"/>
              <a:t>What is size of input?</a:t>
            </a:r>
          </a:p>
          <a:p>
            <a:r>
              <a:rPr lang="en-US" sz="2400" b="1" dirty="0" smtClean="0">
                <a:solidFill>
                  <a:srgbClr val="FF0000"/>
                </a:solidFill>
              </a:rPr>
              <a:t>5, d</a:t>
            </a:r>
            <a:r>
              <a:rPr lang="en-US" sz="2000" b="1" i="1" dirty="0" smtClean="0">
                <a:solidFill>
                  <a:srgbClr val="FF0000"/>
                </a:solidFill>
              </a:rPr>
              <a:t>o not add padding</a:t>
            </a:r>
          </a:p>
          <a:p>
            <a:r>
              <a:rPr lang="en-US" sz="2400" b="1" dirty="0" smtClean="0"/>
              <a:t>What is size of filter?</a:t>
            </a:r>
          </a:p>
          <a:p>
            <a:r>
              <a:rPr lang="en-US" sz="2400" b="1" dirty="0" smtClean="0">
                <a:solidFill>
                  <a:srgbClr val="FF0000"/>
                </a:solidFill>
              </a:rPr>
              <a:t>3</a:t>
            </a:r>
          </a:p>
          <a:p>
            <a:r>
              <a:rPr lang="en-US" sz="2400" b="1" dirty="0" smtClean="0"/>
              <a:t>What is size of output</a:t>
            </a:r>
          </a:p>
          <a:p>
            <a:r>
              <a:rPr lang="en-US" sz="2400" b="1" dirty="0" smtClean="0">
                <a:solidFill>
                  <a:srgbClr val="FF0000"/>
                </a:solidFill>
              </a:rPr>
              <a:t>5</a:t>
            </a:r>
          </a:p>
          <a:p>
            <a:r>
              <a:rPr lang="en-US" sz="2400" b="1" dirty="0" smtClean="0"/>
              <a:t>What is size of zero-padding?</a:t>
            </a:r>
          </a:p>
          <a:p>
            <a:r>
              <a:rPr lang="en-US" sz="2400" b="1" dirty="0" smtClean="0">
                <a:solidFill>
                  <a:srgbClr val="FF0000"/>
                </a:solidFill>
              </a:rPr>
              <a:t>1</a:t>
            </a:r>
          </a:p>
          <a:p>
            <a:r>
              <a:rPr lang="en-US" sz="2400" b="1" dirty="0" smtClean="0"/>
              <a:t>What is Stride  ? </a:t>
            </a:r>
          </a:p>
          <a:p>
            <a:r>
              <a:rPr lang="en-US" sz="2400" b="1" dirty="0" smtClean="0">
                <a:solidFill>
                  <a:srgbClr val="FF0000"/>
                </a:solidFill>
              </a:rPr>
              <a:t>1</a:t>
            </a:r>
            <a:endParaRPr lang="en-US" sz="2400" b="1" dirty="0">
              <a:solidFill>
                <a:srgbClr val="FF0000"/>
              </a:solidFill>
            </a:endParaRPr>
          </a:p>
        </p:txBody>
      </p:sp>
      <p:graphicFrame>
        <p:nvGraphicFramePr>
          <p:cNvPr id="4349955" name="Object 3"/>
          <p:cNvGraphicFramePr>
            <a:graphicFrameLocks noChangeAspect="1"/>
          </p:cNvGraphicFramePr>
          <p:nvPr/>
        </p:nvGraphicFramePr>
        <p:xfrm>
          <a:off x="3124200" y="2133600"/>
          <a:ext cx="5391151" cy="865188"/>
        </p:xfrm>
        <a:graphic>
          <a:graphicData uri="http://schemas.openxmlformats.org/presentationml/2006/ole">
            <p:oleObj spid="_x0000_s5353474" name="Equation" r:id="rId3" imgW="2450880" imgH="393480" progId="Equation.DSMT4">
              <p:embed/>
            </p:oleObj>
          </a:graphicData>
        </a:graphic>
      </p:graphicFrame>
      <p:pic>
        <p:nvPicPr>
          <p:cNvPr id="5353475" name="Picture 3"/>
          <p:cNvPicPr>
            <a:picLocks noChangeAspect="1" noChangeArrowheads="1"/>
          </p:cNvPicPr>
          <p:nvPr/>
        </p:nvPicPr>
        <p:blipFill>
          <a:blip r:embed="rId4" cstate="print"/>
          <a:srcRect/>
          <a:stretch>
            <a:fillRect/>
          </a:stretch>
        </p:blipFill>
        <p:spPr bwMode="auto">
          <a:xfrm>
            <a:off x="3667125" y="0"/>
            <a:ext cx="5476875" cy="2066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349955"/>
                                        </p:tgtEl>
                                        <p:attrNameLst>
                                          <p:attrName>style.visibility</p:attrName>
                                        </p:attrNameLst>
                                      </p:cBhvr>
                                      <p:to>
                                        <p:strVal val="visible"/>
                                      </p:to>
                                    </p:set>
                                    <p:anim calcmode="lin" valueType="num">
                                      <p:cBhvr additive="base">
                                        <p:cTn id="67" dur="500" fill="hold"/>
                                        <p:tgtEl>
                                          <p:spTgt spid="4349955"/>
                                        </p:tgtEl>
                                        <p:attrNameLst>
                                          <p:attrName>ppt_x</p:attrName>
                                        </p:attrNameLst>
                                      </p:cBhvr>
                                      <p:tavLst>
                                        <p:tav tm="0">
                                          <p:val>
                                            <p:strVal val="#ppt_x"/>
                                          </p:val>
                                        </p:tav>
                                        <p:tav tm="100000">
                                          <p:val>
                                            <p:strVal val="#ppt_x"/>
                                          </p:val>
                                        </p:tav>
                                      </p:tavLst>
                                    </p:anim>
                                    <p:anim calcmode="lin" valueType="num">
                                      <p:cBhvr additive="base">
                                        <p:cTn id="68" dur="500" fill="hold"/>
                                        <p:tgtEl>
                                          <p:spTgt spid="43499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49955" name="Object 3"/>
          <p:cNvGraphicFramePr>
            <a:graphicFrameLocks noChangeAspect="1"/>
          </p:cNvGraphicFramePr>
          <p:nvPr/>
        </p:nvGraphicFramePr>
        <p:xfrm>
          <a:off x="3505200" y="2438400"/>
          <a:ext cx="5391151" cy="865188"/>
        </p:xfrm>
        <a:graphic>
          <a:graphicData uri="http://schemas.openxmlformats.org/presentationml/2006/ole">
            <p:oleObj spid="_x0000_s7454722" name="Equation" r:id="rId3" imgW="2450880" imgH="393480" progId="Equation.DSMT4">
              <p:embed/>
            </p:oleObj>
          </a:graphicData>
        </a:graphic>
      </p:graphicFrame>
      <p:sp>
        <p:nvSpPr>
          <p:cNvPr id="5" name="Rectangle 4"/>
          <p:cNvSpPr/>
          <p:nvPr/>
        </p:nvSpPr>
        <p:spPr>
          <a:xfrm>
            <a:off x="0" y="3581400"/>
            <a:ext cx="8915400" cy="3539430"/>
          </a:xfrm>
          <a:prstGeom prst="rect">
            <a:avLst/>
          </a:prstGeom>
        </p:spPr>
        <p:txBody>
          <a:bodyPr wrap="square">
            <a:spAutoFit/>
          </a:bodyPr>
          <a:lstStyle/>
          <a:p>
            <a:r>
              <a:rPr lang="en-US" sz="2800" b="1" dirty="0" smtClean="0">
                <a:solidFill>
                  <a:srgbClr val="FF0000"/>
                </a:solidFill>
              </a:rPr>
              <a:t>Can you use stride S = 2?, Output size ?</a:t>
            </a:r>
          </a:p>
          <a:p>
            <a:r>
              <a:rPr lang="en-US" sz="2800" b="1" dirty="0" smtClean="0">
                <a:solidFill>
                  <a:srgbClr val="FF0000"/>
                </a:solidFill>
              </a:rPr>
              <a:t>Yes,  Output: 3</a:t>
            </a:r>
          </a:p>
          <a:p>
            <a:r>
              <a:rPr lang="en-US" sz="2800" b="1" dirty="0" smtClean="0">
                <a:solidFill>
                  <a:srgbClr val="FF0000"/>
                </a:solidFill>
              </a:rPr>
              <a:t>Stride of 3 ?</a:t>
            </a:r>
          </a:p>
          <a:p>
            <a:r>
              <a:rPr lang="en-US" sz="2800" b="1" dirty="0" smtClean="0">
                <a:solidFill>
                  <a:srgbClr val="FF0000"/>
                </a:solidFill>
              </a:rPr>
              <a:t>No</a:t>
            </a:r>
          </a:p>
          <a:p>
            <a:r>
              <a:rPr lang="en-US" sz="2800" b="1" dirty="0" smtClean="0">
                <a:solidFill>
                  <a:srgbClr val="FF0000"/>
                </a:solidFill>
              </a:rPr>
              <a:t>it wouldn't fit neatly across the volume.</a:t>
            </a:r>
          </a:p>
          <a:p>
            <a:r>
              <a:rPr lang="en-US" sz="2800" b="1" dirty="0" smtClean="0"/>
              <a:t>Stride is normally set in a way so that the </a:t>
            </a:r>
            <a:r>
              <a:rPr lang="en-US" sz="2800" b="1" dirty="0" smtClean="0">
                <a:solidFill>
                  <a:srgbClr val="FF0000"/>
                </a:solidFill>
              </a:rPr>
              <a:t>output volume is an integer and not a fraction.</a:t>
            </a:r>
          </a:p>
          <a:p>
            <a:r>
              <a:rPr lang="en-US" sz="2800" b="1" dirty="0" smtClean="0">
                <a:solidFill>
                  <a:srgbClr val="FF0000"/>
                </a:solidFill>
              </a:rPr>
              <a:t> </a:t>
            </a:r>
            <a:endParaRPr lang="en-US" sz="2400" dirty="0"/>
          </a:p>
        </p:txBody>
      </p:sp>
      <p:pic>
        <p:nvPicPr>
          <p:cNvPr id="5353475" name="Picture 3"/>
          <p:cNvPicPr>
            <a:picLocks noChangeAspect="1" noChangeArrowheads="1"/>
          </p:cNvPicPr>
          <p:nvPr/>
        </p:nvPicPr>
        <p:blipFill>
          <a:blip r:embed="rId4" cstate="print"/>
          <a:srcRect/>
          <a:stretch>
            <a:fillRect/>
          </a:stretch>
        </p:blipFill>
        <p:spPr bwMode="auto">
          <a:xfrm>
            <a:off x="0" y="228600"/>
            <a:ext cx="8763000" cy="2066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49955"/>
                                        </p:tgtEl>
                                        <p:attrNameLst>
                                          <p:attrName>style.visibility</p:attrName>
                                        </p:attrNameLst>
                                      </p:cBhvr>
                                      <p:to>
                                        <p:strVal val="visible"/>
                                      </p:to>
                                    </p:set>
                                    <p:anim calcmode="lin" valueType="num">
                                      <p:cBhvr additive="base">
                                        <p:cTn id="7" dur="500" fill="hold"/>
                                        <p:tgtEl>
                                          <p:spTgt spid="4349955"/>
                                        </p:tgtEl>
                                        <p:attrNameLst>
                                          <p:attrName>ppt_x</p:attrName>
                                        </p:attrNameLst>
                                      </p:cBhvr>
                                      <p:tavLst>
                                        <p:tav tm="0">
                                          <p:val>
                                            <p:strVal val="#ppt_x"/>
                                          </p:val>
                                        </p:tav>
                                        <p:tav tm="100000">
                                          <p:val>
                                            <p:strVal val="#ppt_x"/>
                                          </p:val>
                                        </p:tav>
                                      </p:tavLst>
                                    </p:anim>
                                    <p:anim calcmode="lin" valueType="num">
                                      <p:cBhvr additive="base">
                                        <p:cTn id="8" dur="500" fill="hold"/>
                                        <p:tgtEl>
                                          <p:spTgt spid="43499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71600"/>
            <a:ext cx="9144000" cy="4154984"/>
          </a:xfrm>
          <a:prstGeom prst="rect">
            <a:avLst/>
          </a:prstGeom>
          <a:noFill/>
        </p:spPr>
        <p:txBody>
          <a:bodyPr wrap="square" rtlCol="0">
            <a:spAutoFit/>
          </a:bodyPr>
          <a:lstStyle/>
          <a:p>
            <a:r>
              <a:rPr lang="en-US" sz="8800" dirty="0" smtClean="0"/>
              <a:t>Comparison of CNN </a:t>
            </a:r>
          </a:p>
          <a:p>
            <a:r>
              <a:rPr lang="en-US" sz="8800" dirty="0" smtClean="0"/>
              <a:t>with </a:t>
            </a:r>
          </a:p>
          <a:p>
            <a:r>
              <a:rPr lang="en-US" sz="8800" dirty="0" smtClean="0"/>
              <a:t>MLP</a:t>
            </a:r>
            <a:endParaRPr lang="en-US" sz="88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Object 4"/>
          <p:cNvGraphicFramePr>
            <a:graphicFrameLocks noChangeAspect="1"/>
          </p:cNvGraphicFramePr>
          <p:nvPr/>
        </p:nvGraphicFramePr>
        <p:xfrm>
          <a:off x="381000" y="3810000"/>
          <a:ext cx="7739063" cy="2767012"/>
        </p:xfrm>
        <a:graphic>
          <a:graphicData uri="http://schemas.openxmlformats.org/presentationml/2006/ole">
            <p:oleObj spid="_x0000_s4935683" name="Equation" r:id="rId3" imgW="2273040" imgH="812520" progId="Equation.DSMT4">
              <p:embed/>
            </p:oleObj>
          </a:graphicData>
        </a:graphic>
      </p:graphicFrame>
      <p:sp>
        <p:nvSpPr>
          <p:cNvPr id="6" name="TextBox 5"/>
          <p:cNvSpPr txBox="1"/>
          <p:nvPr/>
        </p:nvSpPr>
        <p:spPr>
          <a:xfrm>
            <a:off x="0" y="2743200"/>
            <a:ext cx="9144000" cy="1077218"/>
          </a:xfrm>
          <a:prstGeom prst="rect">
            <a:avLst/>
          </a:prstGeom>
          <a:noFill/>
        </p:spPr>
        <p:txBody>
          <a:bodyPr wrap="square" rtlCol="0">
            <a:spAutoFit/>
          </a:bodyPr>
          <a:lstStyle/>
          <a:p>
            <a:r>
              <a:rPr lang="en-US" sz="3200" b="1" dirty="0" smtClean="0">
                <a:solidFill>
                  <a:srgbClr val="FF0000"/>
                </a:solidFill>
              </a:rPr>
              <a:t>With Stride of 1,Filter size F,  output size  would be of same size as input, with  zero padding  of </a:t>
            </a:r>
            <a:endParaRPr lang="en-US" sz="3200" b="1" dirty="0">
              <a:solidFill>
                <a:srgbClr val="FF0000"/>
              </a:solidFill>
            </a:endParaRPr>
          </a:p>
        </p:txBody>
      </p:sp>
      <p:pic>
        <p:nvPicPr>
          <p:cNvPr id="4935684" name="Picture 4"/>
          <p:cNvPicPr>
            <a:picLocks noChangeAspect="1" noChangeArrowheads="1"/>
          </p:cNvPicPr>
          <p:nvPr/>
        </p:nvPicPr>
        <p:blipFill>
          <a:blip r:embed="rId4" cstate="print"/>
          <a:srcRect/>
          <a:stretch>
            <a:fillRect/>
          </a:stretch>
        </p:blipFill>
        <p:spPr bwMode="auto">
          <a:xfrm>
            <a:off x="228600" y="0"/>
            <a:ext cx="8259448" cy="2743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457200" y="2743200"/>
          <a:ext cx="8235950" cy="3749675"/>
        </p:xfrm>
        <a:graphic>
          <a:graphicData uri="http://schemas.openxmlformats.org/presentationml/2006/ole">
            <p:oleObj spid="_x0000_s5355522" name="Equation" r:id="rId3" imgW="2286000" imgH="1041120" progId="Equation.DSMT4">
              <p:embed/>
            </p:oleObj>
          </a:graphicData>
        </a:graphic>
      </p:graphicFrame>
      <p:sp>
        <p:nvSpPr>
          <p:cNvPr id="7" name="Rectangle 6"/>
          <p:cNvSpPr/>
          <p:nvPr/>
        </p:nvSpPr>
        <p:spPr>
          <a:xfrm>
            <a:off x="0" y="0"/>
            <a:ext cx="9144000" cy="1754326"/>
          </a:xfrm>
          <a:prstGeom prst="rect">
            <a:avLst/>
          </a:prstGeom>
        </p:spPr>
        <p:txBody>
          <a:bodyPr wrap="square">
            <a:spAutoFit/>
          </a:bodyPr>
          <a:lstStyle/>
          <a:p>
            <a:r>
              <a:rPr lang="en-US" sz="3600" b="1" dirty="0" smtClean="0">
                <a:solidFill>
                  <a:srgbClr val="FF0000"/>
                </a:solidFill>
              </a:rPr>
              <a:t>Input Size : 32 x 32 x 3, with stride(S=1), Filter size (5x5) ,  For output to be of same size as input, what zero padding(P) is required ?</a:t>
            </a:r>
            <a:endParaRPr 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DBF0A3-CB75-49B1-8213-1382D58C5D83}"/>
              </a:ext>
            </a:extLst>
          </p:cNvPr>
          <p:cNvSpPr>
            <a:spLocks noGrp="1"/>
          </p:cNvSpPr>
          <p:nvPr>
            <p:ph idx="1"/>
          </p:nvPr>
        </p:nvSpPr>
        <p:spPr>
          <a:xfrm>
            <a:off x="0" y="0"/>
            <a:ext cx="9144000" cy="6858000"/>
          </a:xfrm>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a:buNone/>
            </a:pPr>
            <a:r>
              <a:rPr lang="en-US" sz="2800" dirty="0" smtClean="0"/>
              <a:t>.</a:t>
            </a:r>
          </a:p>
          <a:p>
            <a:endParaRPr lang="en-US" sz="2000" dirty="0" smtClean="0"/>
          </a:p>
          <a:p>
            <a:endParaRPr lang="en-US" sz="2000" dirty="0" smtClean="0"/>
          </a:p>
          <a:p>
            <a:endParaRPr lang="en-US" sz="2000" dirty="0" smtClean="0"/>
          </a:p>
          <a:p>
            <a:endParaRPr lang="en-US" sz="2000" dirty="0" smtClean="0"/>
          </a:p>
          <a:p>
            <a:endParaRPr lang="en-US" sz="2000" dirty="0"/>
          </a:p>
        </p:txBody>
      </p:sp>
      <p:pic>
        <p:nvPicPr>
          <p:cNvPr id="7" name="Picture 6">
            <a:extLst>
              <a:ext uri="{FF2B5EF4-FFF2-40B4-BE49-F238E27FC236}">
                <a16:creationId xmlns:a16="http://schemas.microsoft.com/office/drawing/2014/main" xmlns="" id="{31D49437-623A-4352-9722-68C9108ECF88}"/>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54701"/>
          <a:stretch/>
        </p:blipFill>
        <p:spPr>
          <a:xfrm>
            <a:off x="0" y="0"/>
            <a:ext cx="9144000" cy="7086600"/>
          </a:xfrm>
          <a:prstGeom prst="rect">
            <a:avLst/>
          </a:prstGeom>
        </p:spPr>
      </p:pic>
    </p:spTree>
    <p:extLst>
      <p:ext uri="{BB962C8B-B14F-4D97-AF65-F5344CB8AC3E}">
        <p14:creationId xmlns:p14="http://schemas.microsoft.com/office/powerpoint/2010/main" xmlns="" val="30070970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94D5C8-3A40-4D51-9A4F-49058875C154}"/>
              </a:ext>
            </a:extLst>
          </p:cNvPr>
          <p:cNvSpPr>
            <a:spLocks noGrp="1"/>
          </p:cNvSpPr>
          <p:nvPr>
            <p:ph idx="1"/>
          </p:nvPr>
        </p:nvSpPr>
        <p:spPr>
          <a:xfrm>
            <a:off x="0" y="0"/>
            <a:ext cx="9144000" cy="6858000"/>
          </a:xfrm>
        </p:spPr>
        <p:txBody>
          <a:bodyPr>
            <a:noAutofit/>
          </a:bodyPr>
          <a:lstStyle/>
          <a:p>
            <a:r>
              <a:rPr lang="en-US" sz="3600" b="1" dirty="0" smtClean="0"/>
              <a:t>Spatial </a:t>
            </a:r>
            <a:r>
              <a:rPr lang="en-US" sz="3600" b="1" dirty="0"/>
              <a:t>dimensions decrease when we apply convolution. As we keep applying conv layers, the size of the volume will decrease faster</a:t>
            </a:r>
            <a:r>
              <a:rPr lang="en-US" sz="3600" b="1" dirty="0" smtClean="0"/>
              <a:t>.</a:t>
            </a:r>
            <a:endParaRPr lang="en-US" b="1" dirty="0"/>
          </a:p>
          <a:p>
            <a:r>
              <a:rPr lang="en-US" sz="4000" b="1" dirty="0" smtClean="0">
                <a:solidFill>
                  <a:srgbClr val="FF0000"/>
                </a:solidFill>
              </a:rPr>
              <a:t>In early </a:t>
            </a:r>
            <a:r>
              <a:rPr lang="en-US" sz="4000" b="1" dirty="0">
                <a:solidFill>
                  <a:srgbClr val="FF0000"/>
                </a:solidFill>
              </a:rPr>
              <a:t>layers of our network, </a:t>
            </a:r>
            <a:r>
              <a:rPr lang="en-US" sz="4000" b="1" dirty="0" smtClean="0">
                <a:solidFill>
                  <a:srgbClr val="FF0000"/>
                </a:solidFill>
              </a:rPr>
              <a:t>as </a:t>
            </a:r>
            <a:r>
              <a:rPr lang="en-US" sz="4000" b="1" dirty="0">
                <a:solidFill>
                  <a:srgbClr val="FF0000"/>
                </a:solidFill>
              </a:rPr>
              <a:t>much information about the original input </a:t>
            </a:r>
            <a:r>
              <a:rPr lang="en-US" sz="4000" b="1" dirty="0" smtClean="0">
                <a:solidFill>
                  <a:srgbClr val="FF0000"/>
                </a:solidFill>
              </a:rPr>
              <a:t>volume is to be preserved   to extract </a:t>
            </a:r>
            <a:r>
              <a:rPr lang="en-US" sz="6000" b="1" dirty="0" smtClean="0">
                <a:solidFill>
                  <a:srgbClr val="FF0000"/>
                </a:solidFill>
              </a:rPr>
              <a:t>low </a:t>
            </a:r>
            <a:r>
              <a:rPr lang="en-US" sz="6000" b="1" dirty="0">
                <a:solidFill>
                  <a:srgbClr val="FF0000"/>
                </a:solidFill>
              </a:rPr>
              <a:t>level features</a:t>
            </a:r>
            <a:r>
              <a:rPr lang="en-US" sz="4000" b="1" dirty="0" smtClean="0"/>
              <a:t>.</a:t>
            </a:r>
            <a:endParaRPr lang="en-US" b="1" dirty="0"/>
          </a:p>
          <a:p>
            <a:r>
              <a:rPr lang="en-US" sz="4000" b="1" dirty="0" smtClean="0"/>
              <a:t>to </a:t>
            </a:r>
            <a:r>
              <a:rPr lang="en-US" sz="4000" b="1" dirty="0"/>
              <a:t>keep our volume same </a:t>
            </a:r>
            <a:r>
              <a:rPr lang="en-US" sz="4000" b="1" dirty="0" smtClean="0">
                <a:solidFill>
                  <a:srgbClr val="FF0000"/>
                </a:solidFill>
              </a:rPr>
              <a:t>we </a:t>
            </a:r>
            <a:r>
              <a:rPr lang="en-US" sz="4000" b="1" dirty="0">
                <a:solidFill>
                  <a:srgbClr val="FF0000"/>
                </a:solidFill>
              </a:rPr>
              <a:t>apply padding</a:t>
            </a:r>
          </a:p>
          <a:p>
            <a:endParaRPr lang="en-US" sz="2400" b="1" dirty="0"/>
          </a:p>
          <a:p>
            <a:endParaRPr lang="en-US" sz="3600" b="1" dirty="0"/>
          </a:p>
        </p:txBody>
      </p:sp>
    </p:spTree>
    <p:extLst>
      <p:ext uri="{BB962C8B-B14F-4D97-AF65-F5344CB8AC3E}">
        <p14:creationId xmlns:p14="http://schemas.microsoft.com/office/powerpoint/2010/main" xmlns="" val="71455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5794" name="Picture 2"/>
          <p:cNvPicPr>
            <a:picLocks noChangeAspect="1" noChangeArrowheads="1"/>
          </p:cNvPicPr>
          <p:nvPr/>
        </p:nvPicPr>
        <p:blipFill>
          <a:blip r:embed="rId3" cstate="print"/>
          <a:srcRect/>
          <a:stretch>
            <a:fillRect/>
          </a:stretch>
        </p:blipFill>
        <p:spPr bwMode="auto">
          <a:xfrm>
            <a:off x="4352925" y="2895600"/>
            <a:ext cx="4791075" cy="3429000"/>
          </a:xfrm>
          <a:prstGeom prst="rect">
            <a:avLst/>
          </a:prstGeom>
          <a:noFill/>
          <a:ln w="9525">
            <a:noFill/>
            <a:miter lim="800000"/>
            <a:headEnd/>
            <a:tailEnd/>
          </a:ln>
        </p:spPr>
      </p:pic>
      <p:pic>
        <p:nvPicPr>
          <p:cNvPr id="8225795" name="Picture 3"/>
          <p:cNvPicPr>
            <a:picLocks noChangeAspect="1" noChangeArrowheads="1"/>
          </p:cNvPicPr>
          <p:nvPr/>
        </p:nvPicPr>
        <p:blipFill>
          <a:blip r:embed="rId4" cstate="print"/>
          <a:srcRect/>
          <a:stretch>
            <a:fillRect/>
          </a:stretch>
        </p:blipFill>
        <p:spPr bwMode="auto">
          <a:xfrm>
            <a:off x="228600" y="1981200"/>
            <a:ext cx="4886325" cy="4629150"/>
          </a:xfrm>
          <a:prstGeom prst="rect">
            <a:avLst/>
          </a:prstGeom>
          <a:noFill/>
          <a:ln w="9525">
            <a:noFill/>
            <a:miter lim="800000"/>
            <a:headEnd/>
            <a:tailEnd/>
          </a:ln>
        </p:spPr>
      </p:pic>
      <p:graphicFrame>
        <p:nvGraphicFramePr>
          <p:cNvPr id="8225796" name="Object 4"/>
          <p:cNvGraphicFramePr>
            <a:graphicFrameLocks noChangeAspect="1"/>
          </p:cNvGraphicFramePr>
          <p:nvPr/>
        </p:nvGraphicFramePr>
        <p:xfrm>
          <a:off x="0" y="0"/>
          <a:ext cx="3175000" cy="1866900"/>
        </p:xfrm>
        <a:graphic>
          <a:graphicData uri="http://schemas.openxmlformats.org/presentationml/2006/ole">
            <p:oleObj spid="_x0000_s8225796" name="Equation" r:id="rId5" imgW="863280" imgH="507960" progId="Equation.DSMT4">
              <p:embed/>
            </p:oleObj>
          </a:graphicData>
        </a:graphic>
      </p:graphicFrame>
      <p:graphicFrame>
        <p:nvGraphicFramePr>
          <p:cNvPr id="8225797" name="Object 5"/>
          <p:cNvGraphicFramePr>
            <a:graphicFrameLocks noChangeAspect="1"/>
          </p:cNvGraphicFramePr>
          <p:nvPr/>
        </p:nvGraphicFramePr>
        <p:xfrm>
          <a:off x="3113087" y="533400"/>
          <a:ext cx="6030913" cy="958850"/>
        </p:xfrm>
        <a:graphic>
          <a:graphicData uri="http://schemas.openxmlformats.org/presentationml/2006/ole">
            <p:oleObj spid="_x0000_s8225797" name="Equation" r:id="rId6" imgW="2476440" imgH="393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25795"/>
                                        </p:tgtEl>
                                        <p:attrNameLst>
                                          <p:attrName>style.visibility</p:attrName>
                                        </p:attrNameLst>
                                      </p:cBhvr>
                                      <p:to>
                                        <p:strVal val="visible"/>
                                      </p:to>
                                    </p:set>
                                    <p:anim calcmode="lin" valueType="num">
                                      <p:cBhvr additive="base">
                                        <p:cTn id="7" dur="500" fill="hold"/>
                                        <p:tgtEl>
                                          <p:spTgt spid="8225795"/>
                                        </p:tgtEl>
                                        <p:attrNameLst>
                                          <p:attrName>ppt_x</p:attrName>
                                        </p:attrNameLst>
                                      </p:cBhvr>
                                      <p:tavLst>
                                        <p:tav tm="0">
                                          <p:val>
                                            <p:strVal val="#ppt_x"/>
                                          </p:val>
                                        </p:tav>
                                        <p:tav tm="100000">
                                          <p:val>
                                            <p:strVal val="#ppt_x"/>
                                          </p:val>
                                        </p:tav>
                                      </p:tavLst>
                                    </p:anim>
                                    <p:anim calcmode="lin" valueType="num">
                                      <p:cBhvr additive="base">
                                        <p:cTn id="8" dur="500" fill="hold"/>
                                        <p:tgtEl>
                                          <p:spTgt spid="8225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25796"/>
                                        </p:tgtEl>
                                        <p:attrNameLst>
                                          <p:attrName>style.visibility</p:attrName>
                                        </p:attrNameLst>
                                      </p:cBhvr>
                                      <p:to>
                                        <p:strVal val="visible"/>
                                      </p:to>
                                    </p:set>
                                    <p:anim calcmode="lin" valueType="num">
                                      <p:cBhvr additive="base">
                                        <p:cTn id="13" dur="500" fill="hold"/>
                                        <p:tgtEl>
                                          <p:spTgt spid="8225796"/>
                                        </p:tgtEl>
                                        <p:attrNameLst>
                                          <p:attrName>ppt_x</p:attrName>
                                        </p:attrNameLst>
                                      </p:cBhvr>
                                      <p:tavLst>
                                        <p:tav tm="0">
                                          <p:val>
                                            <p:strVal val="#ppt_x"/>
                                          </p:val>
                                        </p:tav>
                                        <p:tav tm="100000">
                                          <p:val>
                                            <p:strVal val="#ppt_x"/>
                                          </p:val>
                                        </p:tav>
                                      </p:tavLst>
                                    </p:anim>
                                    <p:anim calcmode="lin" valueType="num">
                                      <p:cBhvr additive="base">
                                        <p:cTn id="14" dur="500" fill="hold"/>
                                        <p:tgtEl>
                                          <p:spTgt spid="82257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25797"/>
                                        </p:tgtEl>
                                        <p:attrNameLst>
                                          <p:attrName>style.visibility</p:attrName>
                                        </p:attrNameLst>
                                      </p:cBhvr>
                                      <p:to>
                                        <p:strVal val="visible"/>
                                      </p:to>
                                    </p:set>
                                    <p:anim calcmode="lin" valueType="num">
                                      <p:cBhvr additive="base">
                                        <p:cTn id="19" dur="500" fill="hold"/>
                                        <p:tgtEl>
                                          <p:spTgt spid="8225797"/>
                                        </p:tgtEl>
                                        <p:attrNameLst>
                                          <p:attrName>ppt_x</p:attrName>
                                        </p:attrNameLst>
                                      </p:cBhvr>
                                      <p:tavLst>
                                        <p:tav tm="0">
                                          <p:val>
                                            <p:strVal val="#ppt_x"/>
                                          </p:val>
                                        </p:tav>
                                        <p:tav tm="100000">
                                          <p:val>
                                            <p:strVal val="#ppt_x"/>
                                          </p:val>
                                        </p:tav>
                                      </p:tavLst>
                                    </p:anim>
                                    <p:anim calcmode="lin" valueType="num">
                                      <p:cBhvr additive="base">
                                        <p:cTn id="20" dur="500" fill="hold"/>
                                        <p:tgtEl>
                                          <p:spTgt spid="82257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25794"/>
                                        </p:tgtEl>
                                        <p:attrNameLst>
                                          <p:attrName>style.visibility</p:attrName>
                                        </p:attrNameLst>
                                      </p:cBhvr>
                                      <p:to>
                                        <p:strVal val="visible"/>
                                      </p:to>
                                    </p:set>
                                    <p:anim calcmode="lin" valueType="num">
                                      <p:cBhvr additive="base">
                                        <p:cTn id="25" dur="500" fill="hold"/>
                                        <p:tgtEl>
                                          <p:spTgt spid="8225794"/>
                                        </p:tgtEl>
                                        <p:attrNameLst>
                                          <p:attrName>ppt_x</p:attrName>
                                        </p:attrNameLst>
                                      </p:cBhvr>
                                      <p:tavLst>
                                        <p:tav tm="0">
                                          <p:val>
                                            <p:strVal val="#ppt_x"/>
                                          </p:val>
                                        </p:tav>
                                        <p:tav tm="100000">
                                          <p:val>
                                            <p:strVal val="#ppt_x"/>
                                          </p:val>
                                        </p:tav>
                                      </p:tavLst>
                                    </p:anim>
                                    <p:anim calcmode="lin" valueType="num">
                                      <p:cBhvr additive="base">
                                        <p:cTn id="26" dur="500" fill="hold"/>
                                        <p:tgtEl>
                                          <p:spTgt spid="82257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32002" name="Picture 2"/>
          <p:cNvPicPr>
            <a:picLocks noChangeAspect="1" noChangeArrowheads="1"/>
          </p:cNvPicPr>
          <p:nvPr/>
        </p:nvPicPr>
        <p:blipFill>
          <a:blip r:embed="rId3" cstate="print"/>
          <a:srcRect/>
          <a:stretch>
            <a:fillRect/>
          </a:stretch>
        </p:blipFill>
        <p:spPr bwMode="auto">
          <a:xfrm>
            <a:off x="0" y="2354942"/>
            <a:ext cx="5562600" cy="4503057"/>
          </a:xfrm>
          <a:prstGeom prst="rect">
            <a:avLst/>
          </a:prstGeom>
          <a:noFill/>
          <a:ln w="9525">
            <a:noFill/>
            <a:miter lim="800000"/>
            <a:headEnd/>
            <a:tailEnd/>
          </a:ln>
        </p:spPr>
      </p:pic>
      <p:graphicFrame>
        <p:nvGraphicFramePr>
          <p:cNvPr id="8832003" name="Object 3"/>
          <p:cNvGraphicFramePr>
            <a:graphicFrameLocks noChangeAspect="1"/>
          </p:cNvGraphicFramePr>
          <p:nvPr/>
        </p:nvGraphicFramePr>
        <p:xfrm>
          <a:off x="0" y="0"/>
          <a:ext cx="6589712" cy="1979613"/>
        </p:xfrm>
        <a:graphic>
          <a:graphicData uri="http://schemas.openxmlformats.org/presentationml/2006/ole">
            <p:oleObj spid="_x0000_s8832003" name="Equation" r:id="rId4" imgW="2705040" imgH="812520" progId="Equation.DSMT4">
              <p:embed/>
            </p:oleObj>
          </a:graphicData>
        </a:graphic>
      </p:graphicFrame>
      <p:pic>
        <p:nvPicPr>
          <p:cNvPr id="8832004" name="Picture 4"/>
          <p:cNvPicPr>
            <a:picLocks noChangeAspect="1" noChangeArrowheads="1"/>
          </p:cNvPicPr>
          <p:nvPr/>
        </p:nvPicPr>
        <p:blipFill>
          <a:blip r:embed="rId5" cstate="print"/>
          <a:srcRect/>
          <a:stretch>
            <a:fillRect/>
          </a:stretch>
        </p:blipFill>
        <p:spPr bwMode="auto">
          <a:xfrm>
            <a:off x="6248400" y="1685925"/>
            <a:ext cx="2676525" cy="5172075"/>
          </a:xfrm>
          <a:prstGeom prst="rect">
            <a:avLst/>
          </a:prstGeom>
          <a:noFill/>
          <a:ln w="9525">
            <a:noFill/>
            <a:miter lim="800000"/>
            <a:headEnd/>
            <a:tailEnd/>
          </a:ln>
        </p:spPr>
      </p:pic>
      <p:sp>
        <p:nvSpPr>
          <p:cNvPr id="5" name="TextBox 4"/>
          <p:cNvSpPr txBox="1"/>
          <p:nvPr/>
        </p:nvSpPr>
        <p:spPr>
          <a:xfrm>
            <a:off x="6934200" y="304800"/>
            <a:ext cx="1828800" cy="1477328"/>
          </a:xfrm>
          <a:prstGeom prst="rect">
            <a:avLst/>
          </a:prstGeom>
          <a:noFill/>
        </p:spPr>
        <p:txBody>
          <a:bodyPr wrap="square" rtlCol="0">
            <a:spAutoFit/>
          </a:bodyPr>
          <a:lstStyle/>
          <a:p>
            <a:r>
              <a:rPr lang="en-US" b="1" dirty="0" smtClean="0">
                <a:solidFill>
                  <a:srgbClr val="FF0000"/>
                </a:solidFill>
              </a:rPr>
              <a:t>FIND THE CONVOLVED VALUE AND ITS LOCATION IN OUTPUT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32002"/>
                                        </p:tgtEl>
                                        <p:attrNameLst>
                                          <p:attrName>style.visibility</p:attrName>
                                        </p:attrNameLst>
                                      </p:cBhvr>
                                      <p:to>
                                        <p:strVal val="visible"/>
                                      </p:to>
                                    </p:set>
                                    <p:anim calcmode="lin" valueType="num">
                                      <p:cBhvr additive="base">
                                        <p:cTn id="7" dur="500" fill="hold"/>
                                        <p:tgtEl>
                                          <p:spTgt spid="8832002"/>
                                        </p:tgtEl>
                                        <p:attrNameLst>
                                          <p:attrName>ppt_x</p:attrName>
                                        </p:attrNameLst>
                                      </p:cBhvr>
                                      <p:tavLst>
                                        <p:tav tm="0">
                                          <p:val>
                                            <p:strVal val="#ppt_x"/>
                                          </p:val>
                                        </p:tav>
                                        <p:tav tm="100000">
                                          <p:val>
                                            <p:strVal val="#ppt_x"/>
                                          </p:val>
                                        </p:tav>
                                      </p:tavLst>
                                    </p:anim>
                                    <p:anim calcmode="lin" valueType="num">
                                      <p:cBhvr additive="base">
                                        <p:cTn id="8" dur="500" fill="hold"/>
                                        <p:tgtEl>
                                          <p:spTgt spid="88320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832003"/>
                                        </p:tgtEl>
                                        <p:attrNameLst>
                                          <p:attrName>style.visibility</p:attrName>
                                        </p:attrNameLst>
                                      </p:cBhvr>
                                      <p:to>
                                        <p:strVal val="visible"/>
                                      </p:to>
                                    </p:set>
                                    <p:anim calcmode="lin" valueType="num">
                                      <p:cBhvr additive="base">
                                        <p:cTn id="13" dur="500" fill="hold"/>
                                        <p:tgtEl>
                                          <p:spTgt spid="8832003"/>
                                        </p:tgtEl>
                                        <p:attrNameLst>
                                          <p:attrName>ppt_x</p:attrName>
                                        </p:attrNameLst>
                                      </p:cBhvr>
                                      <p:tavLst>
                                        <p:tav tm="0">
                                          <p:val>
                                            <p:strVal val="#ppt_x"/>
                                          </p:val>
                                        </p:tav>
                                        <p:tav tm="100000">
                                          <p:val>
                                            <p:strVal val="#ppt_x"/>
                                          </p:val>
                                        </p:tav>
                                      </p:tavLst>
                                    </p:anim>
                                    <p:anim calcmode="lin" valueType="num">
                                      <p:cBhvr additive="base">
                                        <p:cTn id="14" dur="500" fill="hold"/>
                                        <p:tgtEl>
                                          <p:spTgt spid="88320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832004"/>
                                        </p:tgtEl>
                                        <p:attrNameLst>
                                          <p:attrName>style.visibility</p:attrName>
                                        </p:attrNameLst>
                                      </p:cBhvr>
                                      <p:to>
                                        <p:strVal val="visible"/>
                                      </p:to>
                                    </p:set>
                                    <p:anim calcmode="lin" valueType="num">
                                      <p:cBhvr additive="base">
                                        <p:cTn id="25" dur="500" fill="hold"/>
                                        <p:tgtEl>
                                          <p:spTgt spid="8832004"/>
                                        </p:tgtEl>
                                        <p:attrNameLst>
                                          <p:attrName>ppt_x</p:attrName>
                                        </p:attrNameLst>
                                      </p:cBhvr>
                                      <p:tavLst>
                                        <p:tav tm="0">
                                          <p:val>
                                            <p:strVal val="#ppt_x"/>
                                          </p:val>
                                        </p:tav>
                                        <p:tav tm="100000">
                                          <p:val>
                                            <p:strVal val="#ppt_x"/>
                                          </p:val>
                                        </p:tav>
                                      </p:tavLst>
                                    </p:anim>
                                    <p:anim calcmode="lin" valueType="num">
                                      <p:cBhvr additive="base">
                                        <p:cTn id="26" dur="500" fill="hold"/>
                                        <p:tgtEl>
                                          <p:spTgt spid="88320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6186309"/>
          </a:xfrm>
          <a:prstGeom prst="rect">
            <a:avLst/>
          </a:prstGeom>
        </p:spPr>
        <p:txBody>
          <a:bodyPr wrap="square">
            <a:spAutoFit/>
          </a:bodyPr>
          <a:lstStyle/>
          <a:p>
            <a:pPr>
              <a:buFont typeface="Wingdings" pitchFamily="2" charset="2"/>
              <a:buChar char="ü"/>
            </a:pPr>
            <a:r>
              <a:rPr lang="en-US" sz="3600" b="1" dirty="0" smtClean="0"/>
              <a:t>Padding is generally used to add columns and rows of zeroes to keep the spatial sizes constant after convolution, doing this might improve performance as it retains the information at the borders.</a:t>
            </a:r>
          </a:p>
          <a:p>
            <a:pPr>
              <a:buFont typeface="Wingdings" pitchFamily="2" charset="2"/>
              <a:buChar char="ü"/>
            </a:pPr>
            <a:endParaRPr lang="en-US" sz="3600" b="1" dirty="0" smtClean="0"/>
          </a:p>
          <a:p>
            <a:pPr>
              <a:buFont typeface="Wingdings" pitchFamily="2" charset="2"/>
              <a:buChar char="ü"/>
            </a:pPr>
            <a:r>
              <a:rPr lang="en-US" sz="3600" b="1" dirty="0" smtClean="0"/>
              <a:t> Parameters for the padding function in </a:t>
            </a:r>
            <a:r>
              <a:rPr lang="en-US" sz="3600" b="1" dirty="0" err="1" smtClean="0"/>
              <a:t>Keras</a:t>
            </a:r>
            <a:r>
              <a:rPr lang="en-US" sz="3600" b="1" dirty="0" smtClean="0"/>
              <a:t> are </a:t>
            </a:r>
            <a:r>
              <a:rPr lang="en-US" sz="3600" b="1" i="1" dirty="0" smtClean="0">
                <a:solidFill>
                  <a:srgbClr val="FF0000"/>
                </a:solidFill>
              </a:rPr>
              <a:t>Same</a:t>
            </a:r>
            <a:r>
              <a:rPr lang="en-US" sz="3600" b="1" dirty="0" smtClean="0"/>
              <a:t>- output size is the same as input size by padding evenly left and right, but if the amount of columns to be added is odd, it will add the </a:t>
            </a:r>
            <a:r>
              <a:rPr lang="en-US" sz="3600" b="1" dirty="0" smtClean="0">
                <a:solidFill>
                  <a:srgbClr val="FF0000"/>
                </a:solidFill>
              </a:rPr>
              <a:t>extra column to the right.</a:t>
            </a:r>
            <a:endParaRPr lang="en-US" sz="36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5BF5FB2-72C2-4704-8A05-94D1371B0A6B}"/>
              </a:ext>
            </a:extLst>
          </p:cNvPr>
          <p:cNvSpPr>
            <a:spLocks noGrp="1"/>
          </p:cNvSpPr>
          <p:nvPr>
            <p:ph idx="1"/>
          </p:nvPr>
        </p:nvSpPr>
        <p:spPr>
          <a:xfrm>
            <a:off x="0" y="0"/>
            <a:ext cx="9144000" cy="5964936"/>
          </a:xfrm>
        </p:spPr>
        <p:txBody>
          <a:bodyPr>
            <a:normAutofit/>
          </a:bodyPr>
          <a:lstStyle/>
          <a:p>
            <a:r>
              <a:rPr lang="en-US" sz="2400" b="1" dirty="0"/>
              <a:t>Consider a 5 x 5 image and 3 x 3 </a:t>
            </a:r>
            <a:r>
              <a:rPr lang="en-US" sz="2400" b="1" dirty="0" smtClean="0"/>
              <a:t>Filter </a:t>
            </a:r>
            <a:r>
              <a:rPr lang="en-US" sz="2400" b="1" dirty="0"/>
              <a:t>as shown below </a:t>
            </a:r>
            <a:r>
              <a:rPr lang="en-US" sz="2400" dirty="0"/>
              <a:t>:</a:t>
            </a:r>
          </a:p>
          <a:p>
            <a:endParaRPr lang="en-US" sz="2000" dirty="0"/>
          </a:p>
          <a:p>
            <a:endParaRPr lang="en-US" sz="2000" dirty="0"/>
          </a:p>
          <a:p>
            <a:endParaRPr lang="en-US" sz="2000" dirty="0"/>
          </a:p>
          <a:p>
            <a:endParaRPr lang="en-US" sz="2000" dirty="0"/>
          </a:p>
          <a:p>
            <a:endParaRPr lang="en-US" sz="2000" dirty="0"/>
          </a:p>
          <a:p>
            <a:endParaRPr lang="en-US" sz="2000" dirty="0" smtClean="0"/>
          </a:p>
          <a:p>
            <a:pPr>
              <a:buNone/>
            </a:pPr>
            <a:endParaRPr lang="en-US" sz="2000" dirty="0"/>
          </a:p>
          <a:p>
            <a:pPr>
              <a:buNone/>
            </a:pPr>
            <a:r>
              <a:rPr lang="en-US" b="1" dirty="0" smtClean="0"/>
              <a:t>In </a:t>
            </a:r>
            <a:r>
              <a:rPr lang="en-US" b="1" dirty="0"/>
              <a:t>CNN terminology, the 3×3 matrix is called a </a:t>
            </a:r>
            <a:r>
              <a:rPr lang="en-US" b="1" dirty="0">
                <a:solidFill>
                  <a:srgbClr val="FF0000"/>
                </a:solidFill>
              </a:rPr>
              <a:t>‘filter‘ </a:t>
            </a:r>
            <a:r>
              <a:rPr lang="en-US" b="1" dirty="0"/>
              <a:t>or </a:t>
            </a:r>
            <a:r>
              <a:rPr lang="en-US" b="1" dirty="0">
                <a:solidFill>
                  <a:srgbClr val="FF0000"/>
                </a:solidFill>
              </a:rPr>
              <a:t>‘kernel’ </a:t>
            </a:r>
            <a:r>
              <a:rPr lang="en-US" b="1" dirty="0"/>
              <a:t>or </a:t>
            </a:r>
            <a:r>
              <a:rPr lang="en-US" b="1" dirty="0">
                <a:solidFill>
                  <a:srgbClr val="FF0000"/>
                </a:solidFill>
              </a:rPr>
              <a:t>‘feature detector’ </a:t>
            </a:r>
            <a:r>
              <a:rPr lang="en-US" b="1" dirty="0" smtClean="0">
                <a:solidFill>
                  <a:srgbClr val="FF0000"/>
                </a:solidFill>
              </a:rPr>
              <a:t>.</a:t>
            </a:r>
          </a:p>
          <a:p>
            <a:endParaRPr lang="en-US" sz="2800" b="1" dirty="0">
              <a:solidFill>
                <a:srgbClr val="FF0000"/>
              </a:solidFill>
            </a:endParaRPr>
          </a:p>
          <a:p>
            <a:endParaRPr lang="en-US" sz="2000" dirty="0"/>
          </a:p>
        </p:txBody>
      </p:sp>
      <p:pic>
        <p:nvPicPr>
          <p:cNvPr id="5" name="Picture 4">
            <a:extLst>
              <a:ext uri="{FF2B5EF4-FFF2-40B4-BE49-F238E27FC236}">
                <a16:creationId xmlns:a16="http://schemas.microsoft.com/office/drawing/2014/main" xmlns="" id="{4A6897CC-602D-4645-A7D4-E7A699E391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76600" y="1143000"/>
            <a:ext cx="1758962" cy="1338515"/>
          </a:xfrm>
          <a:prstGeom prst="rect">
            <a:avLst/>
          </a:prstGeom>
        </p:spPr>
      </p:pic>
      <p:sp>
        <p:nvSpPr>
          <p:cNvPr id="8" name="TextBox 7">
            <a:extLst>
              <a:ext uri="{FF2B5EF4-FFF2-40B4-BE49-F238E27FC236}">
                <a16:creationId xmlns:a16="http://schemas.microsoft.com/office/drawing/2014/main" xmlns="" id="{B82A04C4-FABF-4944-BB36-649660B5D138}"/>
              </a:ext>
            </a:extLst>
          </p:cNvPr>
          <p:cNvSpPr txBox="1"/>
          <p:nvPr/>
        </p:nvSpPr>
        <p:spPr>
          <a:xfrm>
            <a:off x="0" y="4267200"/>
            <a:ext cx="8915400"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slide </a:t>
            </a:r>
            <a:r>
              <a:rPr lang="en-US" sz="2800" b="1" dirty="0"/>
              <a:t>the </a:t>
            </a:r>
            <a:r>
              <a:rPr lang="en-US" sz="2800" b="1" dirty="0" smtClean="0"/>
              <a:t>Filter (orange) </a:t>
            </a:r>
            <a:r>
              <a:rPr lang="en-US" sz="2800" b="1" dirty="0"/>
              <a:t>matrix over </a:t>
            </a:r>
            <a:r>
              <a:rPr lang="en-US" sz="2800" b="1" dirty="0" smtClean="0"/>
              <a:t>original </a:t>
            </a:r>
            <a:r>
              <a:rPr lang="en-US" sz="2800" b="1" dirty="0"/>
              <a:t>image (green) by 1 pixel </a:t>
            </a:r>
            <a:r>
              <a:rPr lang="en-US" sz="2800" b="1" dirty="0">
                <a:solidFill>
                  <a:srgbClr val="FF0000"/>
                </a:solidFill>
              </a:rPr>
              <a:t>(also called ‘stride</a:t>
            </a:r>
            <a:r>
              <a:rPr lang="en-US" sz="2800" b="1" dirty="0" smtClean="0"/>
              <a:t>’)</a:t>
            </a:r>
            <a:endParaRPr lang="en-US" sz="2800" b="1" dirty="0"/>
          </a:p>
        </p:txBody>
      </p:sp>
      <p:pic>
        <p:nvPicPr>
          <p:cNvPr id="9" name="Picture 8">
            <a:extLst>
              <a:ext uri="{FF2B5EF4-FFF2-40B4-BE49-F238E27FC236}">
                <a16:creationId xmlns:a16="http://schemas.microsoft.com/office/drawing/2014/main" xmlns="" id="{D4A15595-4433-4787-830B-29146BB403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762000"/>
            <a:ext cx="2963341" cy="2057517"/>
          </a:xfrm>
          <a:prstGeom prst="rect">
            <a:avLst/>
          </a:prstGeom>
        </p:spPr>
      </p:pic>
      <p:sp>
        <p:nvSpPr>
          <p:cNvPr id="10" name="TextBox 9"/>
          <p:cNvSpPr txBox="1"/>
          <p:nvPr/>
        </p:nvSpPr>
        <p:spPr>
          <a:xfrm>
            <a:off x="6096000" y="609600"/>
            <a:ext cx="3352800" cy="2246769"/>
          </a:xfrm>
          <a:prstGeom prst="rect">
            <a:avLst/>
          </a:prstGeom>
          <a:noFill/>
        </p:spPr>
        <p:txBody>
          <a:bodyPr wrap="square" rtlCol="0">
            <a:spAutoFit/>
          </a:bodyPr>
          <a:lstStyle/>
          <a:p>
            <a:r>
              <a:rPr lang="en-US" sz="2800" dirty="0" smtClean="0"/>
              <a:t>INPUT IMAGE:   </a:t>
            </a:r>
            <a:r>
              <a:rPr lang="en-US" sz="2800" dirty="0" smtClean="0">
                <a:solidFill>
                  <a:srgbClr val="FF0000"/>
                </a:solidFill>
              </a:rPr>
              <a:t>5x5</a:t>
            </a:r>
            <a:r>
              <a:rPr lang="en-US" sz="2800" dirty="0" smtClean="0"/>
              <a:t>  </a:t>
            </a:r>
          </a:p>
          <a:p>
            <a:r>
              <a:rPr lang="en-US" sz="2800" dirty="0" smtClean="0"/>
              <a:t>FILTER/KERNEL:  </a:t>
            </a:r>
            <a:r>
              <a:rPr lang="en-US" sz="2800" dirty="0" smtClean="0">
                <a:solidFill>
                  <a:srgbClr val="FF0000"/>
                </a:solidFill>
              </a:rPr>
              <a:t>3x3</a:t>
            </a:r>
          </a:p>
          <a:p>
            <a:r>
              <a:rPr lang="en-US" sz="2800" dirty="0" smtClean="0"/>
              <a:t>STRIDE :1</a:t>
            </a:r>
          </a:p>
          <a:p>
            <a:r>
              <a:rPr lang="en-US" sz="2800" dirty="0" smtClean="0"/>
              <a:t>Convolved FEATURE MAP :</a:t>
            </a:r>
            <a:r>
              <a:rPr lang="en-US" sz="2800" dirty="0" smtClean="0">
                <a:solidFill>
                  <a:srgbClr val="FF0000"/>
                </a:solidFill>
              </a:rPr>
              <a:t>3x3</a:t>
            </a:r>
            <a:endParaRPr lang="en-US" sz="2800" dirty="0">
              <a:solidFill>
                <a:srgbClr val="FF0000"/>
              </a:solidFill>
            </a:endParaRPr>
          </a:p>
        </p:txBody>
      </p:sp>
      <p:graphicFrame>
        <p:nvGraphicFramePr>
          <p:cNvPr id="2914305" name="Object 1"/>
          <p:cNvGraphicFramePr>
            <a:graphicFrameLocks noChangeAspect="1"/>
          </p:cNvGraphicFramePr>
          <p:nvPr/>
        </p:nvGraphicFramePr>
        <p:xfrm>
          <a:off x="1447800" y="5486400"/>
          <a:ext cx="6198552" cy="1066800"/>
        </p:xfrm>
        <a:graphic>
          <a:graphicData uri="http://schemas.openxmlformats.org/presentationml/2006/ole">
            <p:oleObj spid="_x0000_s2914305" name="Equation" r:id="rId5" imgW="2463480" imgH="393480" progId="Equation.DSMT4">
              <p:embed/>
            </p:oleObj>
          </a:graphicData>
        </a:graphic>
      </p:graphicFrame>
    </p:spTree>
    <p:extLst>
      <p:ext uri="{BB962C8B-B14F-4D97-AF65-F5344CB8AC3E}">
        <p14:creationId xmlns:p14="http://schemas.microsoft.com/office/powerpoint/2010/main" xmlns="" val="60054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14305"/>
                                        </p:tgtEl>
                                        <p:attrNameLst>
                                          <p:attrName>style.visibility</p:attrName>
                                        </p:attrNameLst>
                                      </p:cBhvr>
                                      <p:to>
                                        <p:strVal val="visible"/>
                                      </p:to>
                                    </p:set>
                                    <p:anim calcmode="lin" valueType="num">
                                      <p:cBhvr additive="base">
                                        <p:cTn id="31" dur="500" fill="hold"/>
                                        <p:tgtEl>
                                          <p:spTgt spid="2914305"/>
                                        </p:tgtEl>
                                        <p:attrNameLst>
                                          <p:attrName>ppt_x</p:attrName>
                                        </p:attrNameLst>
                                      </p:cBhvr>
                                      <p:tavLst>
                                        <p:tav tm="0">
                                          <p:val>
                                            <p:strVal val="#ppt_x"/>
                                          </p:val>
                                        </p:tav>
                                        <p:tav tm="100000">
                                          <p:val>
                                            <p:strVal val="#ppt_x"/>
                                          </p:val>
                                        </p:tav>
                                      </p:tavLst>
                                    </p:anim>
                                    <p:anim calcmode="lin" valueType="num">
                                      <p:cBhvr additive="base">
                                        <p:cTn id="32" dur="500" fill="hold"/>
                                        <p:tgtEl>
                                          <p:spTgt spid="2914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8713" t="28421" r="48052" b="9588"/>
          <a:stretch/>
        </p:blipFill>
        <p:spPr>
          <a:xfrm>
            <a:off x="1" y="1676400"/>
            <a:ext cx="9143999" cy="5181600"/>
          </a:xfrm>
          <a:prstGeom prst="rect">
            <a:avLst/>
          </a:prstGeom>
        </p:spPr>
      </p:pic>
      <p:pic>
        <p:nvPicPr>
          <p:cNvPr id="3" name="Picture 2">
            <a:extLst>
              <a:ext uri="{FF2B5EF4-FFF2-40B4-BE49-F238E27FC236}">
                <a16:creationId xmlns:a16="http://schemas.microsoft.com/office/drawing/2014/main" xmlns="" id="{4A6897CC-602D-4645-A7D4-E7A699E391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53000" y="0"/>
            <a:ext cx="1758962" cy="1338515"/>
          </a:xfrm>
          <a:prstGeom prst="rect">
            <a:avLst/>
          </a:prstGeom>
        </p:spPr>
      </p:pic>
    </p:spTree>
    <p:extLst>
      <p:ext uri="{BB962C8B-B14F-4D97-AF65-F5344CB8AC3E}">
        <p14:creationId xmlns="" xmlns:p14="http://schemas.microsoft.com/office/powerpoint/2010/main" val="9066924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816" t="27244" r="48934" b="7626"/>
          <a:stretch/>
        </p:blipFill>
        <p:spPr>
          <a:xfrm>
            <a:off x="0" y="1"/>
            <a:ext cx="9144000" cy="6857999"/>
          </a:xfrm>
          <a:prstGeom prst="rect">
            <a:avLst/>
          </a:prstGeom>
        </p:spPr>
      </p:pic>
    </p:spTree>
    <p:extLst>
      <p:ext uri="{BB962C8B-B14F-4D97-AF65-F5344CB8AC3E}">
        <p14:creationId xmlns="" xmlns:p14="http://schemas.microsoft.com/office/powerpoint/2010/main" val="664331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neural networks"/>
          <p:cNvPicPr>
            <a:picLocks noChangeAspect="1" noChangeArrowheads="1"/>
          </p:cNvPicPr>
          <p:nvPr/>
        </p:nvPicPr>
        <p:blipFill>
          <a:blip r:embed="rId2" cstate="print"/>
          <a:srcRect/>
          <a:stretch>
            <a:fillRect/>
          </a:stretch>
        </p:blipFill>
        <p:spPr bwMode="auto">
          <a:xfrm>
            <a:off x="0" y="228600"/>
            <a:ext cx="9044794" cy="4953000"/>
          </a:xfrm>
          <a:prstGeom prst="rect">
            <a:avLst/>
          </a:prstGeom>
          <a:noFill/>
        </p:spPr>
      </p:pic>
      <p:sp>
        <p:nvSpPr>
          <p:cNvPr id="3" name="TextBox 2"/>
          <p:cNvSpPr txBox="1"/>
          <p:nvPr/>
        </p:nvSpPr>
        <p:spPr>
          <a:xfrm>
            <a:off x="1143000" y="5638800"/>
            <a:ext cx="6172200" cy="769441"/>
          </a:xfrm>
          <a:prstGeom prst="rect">
            <a:avLst/>
          </a:prstGeom>
          <a:noFill/>
        </p:spPr>
        <p:txBody>
          <a:bodyPr wrap="square" rtlCol="0">
            <a:spAutoFit/>
          </a:bodyPr>
          <a:lstStyle/>
          <a:p>
            <a:r>
              <a:rPr lang="en-US" sz="4400" dirty="0" smtClean="0"/>
              <a:t>MLP- FULLY CONNECTED </a:t>
            </a:r>
            <a:endParaRPr lang="en-US" sz="4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486" t="26654" r="49043" b="17632"/>
          <a:stretch/>
        </p:blipFill>
        <p:spPr>
          <a:xfrm>
            <a:off x="1" y="0"/>
            <a:ext cx="9143999" cy="6858000"/>
          </a:xfrm>
          <a:prstGeom prst="rect">
            <a:avLst/>
          </a:prstGeom>
        </p:spPr>
      </p:pic>
    </p:spTree>
    <p:extLst>
      <p:ext uri="{BB962C8B-B14F-4D97-AF65-F5344CB8AC3E}">
        <p14:creationId xmlns="" xmlns:p14="http://schemas.microsoft.com/office/powerpoint/2010/main" val="19170858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596" t="27636" r="48603" b="14100"/>
          <a:stretch/>
        </p:blipFill>
        <p:spPr>
          <a:xfrm>
            <a:off x="1" y="0"/>
            <a:ext cx="9143999" cy="6858000"/>
          </a:xfrm>
          <a:prstGeom prst="rect">
            <a:avLst/>
          </a:prstGeom>
        </p:spPr>
      </p:pic>
    </p:spTree>
    <p:extLst>
      <p:ext uri="{BB962C8B-B14F-4D97-AF65-F5344CB8AC3E}">
        <p14:creationId xmlns="" xmlns:p14="http://schemas.microsoft.com/office/powerpoint/2010/main" val="42628470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375" t="27047" r="47611" b="13708"/>
          <a:stretch/>
        </p:blipFill>
        <p:spPr>
          <a:xfrm>
            <a:off x="0" y="0"/>
            <a:ext cx="9144000" cy="6858000"/>
          </a:xfrm>
          <a:prstGeom prst="rect">
            <a:avLst/>
          </a:prstGeom>
        </p:spPr>
      </p:pic>
    </p:spTree>
    <p:extLst>
      <p:ext uri="{BB962C8B-B14F-4D97-AF65-F5344CB8AC3E}">
        <p14:creationId xmlns="" xmlns:p14="http://schemas.microsoft.com/office/powerpoint/2010/main" val="23010896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265" t="27048" r="47941" b="14296"/>
          <a:stretch/>
        </p:blipFill>
        <p:spPr>
          <a:xfrm>
            <a:off x="0" y="0"/>
            <a:ext cx="9144000" cy="6858000"/>
          </a:xfrm>
          <a:prstGeom prst="rect">
            <a:avLst/>
          </a:prstGeom>
        </p:spPr>
      </p:pic>
    </p:spTree>
    <p:extLst>
      <p:ext uri="{BB962C8B-B14F-4D97-AF65-F5344CB8AC3E}">
        <p14:creationId xmlns="" xmlns:p14="http://schemas.microsoft.com/office/powerpoint/2010/main" val="28492970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154" t="26851" r="48603" b="15081"/>
          <a:stretch/>
        </p:blipFill>
        <p:spPr>
          <a:xfrm>
            <a:off x="0" y="1"/>
            <a:ext cx="9144000" cy="6857999"/>
          </a:xfrm>
          <a:prstGeom prst="rect">
            <a:avLst/>
          </a:prstGeom>
        </p:spPr>
      </p:pic>
    </p:spTree>
    <p:extLst>
      <p:ext uri="{BB962C8B-B14F-4D97-AF65-F5344CB8AC3E}">
        <p14:creationId xmlns="" xmlns:p14="http://schemas.microsoft.com/office/powerpoint/2010/main" val="33455231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266" t="27636" r="47610" b="13511"/>
          <a:stretch/>
        </p:blipFill>
        <p:spPr>
          <a:xfrm>
            <a:off x="0" y="0"/>
            <a:ext cx="9144000" cy="6858000"/>
          </a:xfrm>
          <a:prstGeom prst="rect">
            <a:avLst/>
          </a:prstGeom>
        </p:spPr>
      </p:pic>
    </p:spTree>
    <p:extLst>
      <p:ext uri="{BB962C8B-B14F-4D97-AF65-F5344CB8AC3E}">
        <p14:creationId xmlns="" xmlns:p14="http://schemas.microsoft.com/office/powerpoint/2010/main" val="10549874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9486" t="27243" r="47720" b="15670"/>
          <a:stretch/>
        </p:blipFill>
        <p:spPr>
          <a:xfrm>
            <a:off x="0" y="0"/>
            <a:ext cx="9144000" cy="6858000"/>
          </a:xfrm>
          <a:prstGeom prst="rect">
            <a:avLst/>
          </a:prstGeom>
        </p:spPr>
      </p:pic>
    </p:spTree>
    <p:extLst>
      <p:ext uri="{BB962C8B-B14F-4D97-AF65-F5344CB8AC3E}">
        <p14:creationId xmlns="" xmlns:p14="http://schemas.microsoft.com/office/powerpoint/2010/main" val="10107514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miro.medium.com/max/900/1*IBWQJSnW19WIYsObZcMTNg.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miro.medium.com/max/900/1*ySaRmKSilLahyK2WxXC1bA.png"/>
          <p:cNvPicPr>
            <a:picLocks noChangeAspect="1" noChangeArrowheads="1"/>
          </p:cNvPicPr>
          <p:nvPr/>
        </p:nvPicPr>
        <p:blipFill>
          <a:blip r:embed="rId2" cstate="print"/>
          <a:srcRect/>
          <a:stretch>
            <a:fillRect/>
          </a:stretch>
        </p:blipFill>
        <p:spPr bwMode="auto">
          <a:xfrm>
            <a:off x="0" y="228600"/>
            <a:ext cx="9144000" cy="6629400"/>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p:cNvPicPr>
            <a:picLocks noChangeAspect="1" noChangeArrowheads="1"/>
          </p:cNvPicPr>
          <p:nvPr/>
        </p:nvPicPr>
        <p:blipFill>
          <a:blip r:embed="rId3" cstate="print">
            <a:lum contrast="-23000"/>
          </a:blip>
          <a:srcRect/>
          <a:stretch>
            <a:fillRect/>
          </a:stretch>
        </p:blipFill>
        <p:spPr bwMode="auto">
          <a:xfrm>
            <a:off x="0" y="152400"/>
            <a:ext cx="9144000" cy="5181600"/>
          </a:xfrm>
          <a:prstGeom prst="rect">
            <a:avLst/>
          </a:prstGeom>
          <a:noFill/>
          <a:ln w="9525">
            <a:noFill/>
            <a:miter lim="800000"/>
            <a:headEnd/>
            <a:tailEnd/>
          </a:ln>
        </p:spPr>
      </p:pic>
      <p:graphicFrame>
        <p:nvGraphicFramePr>
          <p:cNvPr id="2890753" name="Object 1"/>
          <p:cNvGraphicFramePr>
            <a:graphicFrameLocks noChangeAspect="1"/>
          </p:cNvGraphicFramePr>
          <p:nvPr/>
        </p:nvGraphicFramePr>
        <p:xfrm>
          <a:off x="381000" y="5562600"/>
          <a:ext cx="8192959" cy="1295400"/>
        </p:xfrm>
        <a:graphic>
          <a:graphicData uri="http://schemas.openxmlformats.org/presentationml/2006/ole">
            <p:oleObj spid="_x0000_s9403394" name="Equation" r:id="rId4" imgW="2489040" imgH="393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0690"/>
                                        </p:tgtEl>
                                        <p:attrNameLst>
                                          <p:attrName>style.visibility</p:attrName>
                                        </p:attrNameLst>
                                      </p:cBhvr>
                                      <p:to>
                                        <p:strVal val="visible"/>
                                      </p:to>
                                    </p:set>
                                    <p:anim calcmode="lin" valueType="num">
                                      <p:cBhvr additive="base">
                                        <p:cTn id="7" dur="500" fill="hold"/>
                                        <p:tgtEl>
                                          <p:spTgt spid="1650690"/>
                                        </p:tgtEl>
                                        <p:attrNameLst>
                                          <p:attrName>ppt_x</p:attrName>
                                        </p:attrNameLst>
                                      </p:cBhvr>
                                      <p:tavLst>
                                        <p:tav tm="0">
                                          <p:val>
                                            <p:strVal val="#ppt_x"/>
                                          </p:val>
                                        </p:tav>
                                        <p:tav tm="100000">
                                          <p:val>
                                            <p:strVal val="#ppt_x"/>
                                          </p:val>
                                        </p:tav>
                                      </p:tavLst>
                                    </p:anim>
                                    <p:anim calcmode="lin" valueType="num">
                                      <p:cBhvr additive="base">
                                        <p:cTn id="8" dur="500" fill="hold"/>
                                        <p:tgtEl>
                                          <p:spTgt spid="16506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90753"/>
                                        </p:tgtEl>
                                        <p:attrNameLst>
                                          <p:attrName>style.visibility</p:attrName>
                                        </p:attrNameLst>
                                      </p:cBhvr>
                                      <p:to>
                                        <p:strVal val="visible"/>
                                      </p:to>
                                    </p:set>
                                    <p:anim calcmode="lin" valueType="num">
                                      <p:cBhvr additive="base">
                                        <p:cTn id="13" dur="500" fill="hold"/>
                                        <p:tgtEl>
                                          <p:spTgt spid="2890753"/>
                                        </p:tgtEl>
                                        <p:attrNameLst>
                                          <p:attrName>ppt_x</p:attrName>
                                        </p:attrNameLst>
                                      </p:cBhvr>
                                      <p:tavLst>
                                        <p:tav tm="0">
                                          <p:val>
                                            <p:strVal val="#ppt_x"/>
                                          </p:val>
                                        </p:tav>
                                        <p:tav tm="100000">
                                          <p:val>
                                            <p:strVal val="#ppt_x"/>
                                          </p:val>
                                        </p:tav>
                                      </p:tavLst>
                                    </p:anim>
                                    <p:anim calcmode="lin" valueType="num">
                                      <p:cBhvr additive="base">
                                        <p:cTn id="14" dur="500" fill="hold"/>
                                        <p:tgtEl>
                                          <p:spTgt spid="28907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22" name="Picture 2"/>
          <p:cNvPicPr>
            <a:picLocks noChangeAspect="1" noChangeArrowheads="1"/>
          </p:cNvPicPr>
          <p:nvPr/>
        </p:nvPicPr>
        <p:blipFill>
          <a:blip r:embed="rId3" cstate="print"/>
          <a:srcRect/>
          <a:stretch>
            <a:fillRect/>
          </a:stretch>
        </p:blipFill>
        <p:spPr bwMode="auto">
          <a:xfrm>
            <a:off x="1143001" y="147917"/>
            <a:ext cx="3508636" cy="3357283"/>
          </a:xfrm>
          <a:prstGeom prst="rect">
            <a:avLst/>
          </a:prstGeom>
          <a:noFill/>
          <a:ln w="9525">
            <a:noFill/>
            <a:miter lim="800000"/>
            <a:headEnd/>
            <a:tailEnd/>
          </a:ln>
        </p:spPr>
      </p:pic>
      <p:graphicFrame>
        <p:nvGraphicFramePr>
          <p:cNvPr id="1669123" name="Object 2"/>
          <p:cNvGraphicFramePr>
            <a:graphicFrameLocks noChangeAspect="1"/>
          </p:cNvGraphicFramePr>
          <p:nvPr/>
        </p:nvGraphicFramePr>
        <p:xfrm>
          <a:off x="0" y="3429000"/>
          <a:ext cx="5953710" cy="2054225"/>
        </p:xfrm>
        <a:graphic>
          <a:graphicData uri="http://schemas.openxmlformats.org/presentationml/2006/ole">
            <p:oleObj spid="_x0000_s6629378" name="Equation" r:id="rId4" imgW="3047760" imgH="863280" progId="Equation.DSMT4">
              <p:embed/>
            </p:oleObj>
          </a:graphicData>
        </a:graphic>
      </p:graphicFrame>
      <p:sp>
        <p:nvSpPr>
          <p:cNvPr id="4" name="TextBox 3"/>
          <p:cNvSpPr txBox="1"/>
          <p:nvPr/>
        </p:nvSpPr>
        <p:spPr>
          <a:xfrm>
            <a:off x="6172200" y="0"/>
            <a:ext cx="2971800" cy="4524315"/>
          </a:xfrm>
          <a:prstGeom prst="rect">
            <a:avLst/>
          </a:prstGeom>
          <a:noFill/>
        </p:spPr>
        <p:txBody>
          <a:bodyPr wrap="square" rtlCol="0">
            <a:spAutoFit/>
          </a:bodyPr>
          <a:lstStyle/>
          <a:p>
            <a:r>
              <a:rPr lang="en-US" sz="3600" b="1" dirty="0" smtClean="0"/>
              <a:t>Number of Parameters (weights) assuming (</a:t>
            </a:r>
            <a:r>
              <a:rPr lang="en-US" sz="3600" b="1" dirty="0" err="1" smtClean="0"/>
              <a:t>i</a:t>
            </a:r>
            <a:r>
              <a:rPr lang="en-US" sz="3600" b="1" dirty="0" smtClean="0"/>
              <a:t>)biases present</a:t>
            </a:r>
          </a:p>
          <a:p>
            <a:r>
              <a:rPr lang="en-US" sz="3600" b="1" dirty="0" smtClean="0"/>
              <a:t>(ii)   Biases absent</a:t>
            </a:r>
            <a:endParaRPr lang="en-US" sz="3600" b="1" dirty="0"/>
          </a:p>
        </p:txBody>
      </p:sp>
      <p:sp>
        <p:nvSpPr>
          <p:cNvPr id="5" name="Rectangle 4"/>
          <p:cNvSpPr/>
          <p:nvPr/>
        </p:nvSpPr>
        <p:spPr>
          <a:xfrm>
            <a:off x="0" y="5638800"/>
            <a:ext cx="9144000" cy="1077218"/>
          </a:xfrm>
          <a:prstGeom prst="rect">
            <a:avLst/>
          </a:prstGeom>
        </p:spPr>
        <p:txBody>
          <a:bodyPr wrap="square">
            <a:spAutoFit/>
          </a:bodyPr>
          <a:lstStyle/>
          <a:p>
            <a:r>
              <a:rPr lang="en-US" sz="3200" b="1" dirty="0" smtClean="0"/>
              <a:t>As the dimensionality of the data increases the number of parameters in the model also increases.</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69122"/>
                                        </p:tgtEl>
                                        <p:attrNameLst>
                                          <p:attrName>style.visibility</p:attrName>
                                        </p:attrNameLst>
                                      </p:cBhvr>
                                      <p:to>
                                        <p:strVal val="visible"/>
                                      </p:to>
                                    </p:set>
                                    <p:anim calcmode="lin" valueType="num">
                                      <p:cBhvr additive="base">
                                        <p:cTn id="7" dur="500" fill="hold"/>
                                        <p:tgtEl>
                                          <p:spTgt spid="1669122"/>
                                        </p:tgtEl>
                                        <p:attrNameLst>
                                          <p:attrName>ppt_x</p:attrName>
                                        </p:attrNameLst>
                                      </p:cBhvr>
                                      <p:tavLst>
                                        <p:tav tm="0">
                                          <p:val>
                                            <p:strVal val="#ppt_x"/>
                                          </p:val>
                                        </p:tav>
                                        <p:tav tm="100000">
                                          <p:val>
                                            <p:strVal val="#ppt_x"/>
                                          </p:val>
                                        </p:tav>
                                      </p:tavLst>
                                    </p:anim>
                                    <p:anim calcmode="lin" valueType="num">
                                      <p:cBhvr additive="base">
                                        <p:cTn id="8" dur="500" fill="hold"/>
                                        <p:tgtEl>
                                          <p:spTgt spid="1669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69123"/>
                                        </p:tgtEl>
                                        <p:attrNameLst>
                                          <p:attrName>style.visibility</p:attrName>
                                        </p:attrNameLst>
                                      </p:cBhvr>
                                      <p:to>
                                        <p:strVal val="visible"/>
                                      </p:to>
                                    </p:set>
                                    <p:anim calcmode="lin" valueType="num">
                                      <p:cBhvr additive="base">
                                        <p:cTn id="19" dur="500" fill="hold"/>
                                        <p:tgtEl>
                                          <p:spTgt spid="1669123"/>
                                        </p:tgtEl>
                                        <p:attrNameLst>
                                          <p:attrName>ppt_x</p:attrName>
                                        </p:attrNameLst>
                                      </p:cBhvr>
                                      <p:tavLst>
                                        <p:tav tm="0">
                                          <p:val>
                                            <p:strVal val="#ppt_x"/>
                                          </p:val>
                                        </p:tav>
                                        <p:tav tm="100000">
                                          <p:val>
                                            <p:strVal val="#ppt_x"/>
                                          </p:val>
                                        </p:tav>
                                      </p:tavLst>
                                    </p:anim>
                                    <p:anim calcmode="lin" valueType="num">
                                      <p:cBhvr additive="base">
                                        <p:cTn id="20" dur="500" fill="hold"/>
                                        <p:tgtEl>
                                          <p:spTgt spid="1669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1714" name="Picture 2"/>
          <p:cNvPicPr>
            <a:picLocks noChangeAspect="1" noChangeArrowheads="1"/>
          </p:cNvPicPr>
          <p:nvPr/>
        </p:nvPicPr>
        <p:blipFill>
          <a:blip r:embed="rId2" cstate="print"/>
          <a:srcRect/>
          <a:stretch>
            <a:fillRect/>
          </a:stretch>
        </p:blipFill>
        <p:spPr bwMode="auto">
          <a:xfrm>
            <a:off x="-4763" y="152400"/>
            <a:ext cx="9153526"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78" name="Picture 2"/>
          <p:cNvPicPr>
            <a:picLocks noChangeAspect="1" noChangeArrowheads="1"/>
          </p:cNvPicPr>
          <p:nvPr/>
        </p:nvPicPr>
        <p:blipFill>
          <a:blip r:embed="rId2" cstate="print"/>
          <a:srcRect/>
          <a:stretch>
            <a:fillRect/>
          </a:stretch>
        </p:blipFill>
        <p:spPr bwMode="auto">
          <a:xfrm>
            <a:off x="0" y="228600"/>
            <a:ext cx="91440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8978" name="Picture 2"/>
          <p:cNvPicPr>
            <a:picLocks noChangeAspect="1" noChangeArrowheads="1"/>
          </p:cNvPicPr>
          <p:nvPr/>
        </p:nvPicPr>
        <p:blipFill>
          <a:blip r:embed="rId3" cstate="print"/>
          <a:srcRect/>
          <a:stretch>
            <a:fillRect/>
          </a:stretch>
        </p:blipFill>
        <p:spPr bwMode="auto">
          <a:xfrm>
            <a:off x="0" y="0"/>
            <a:ext cx="5510174" cy="5257800"/>
          </a:xfrm>
          <a:prstGeom prst="rect">
            <a:avLst/>
          </a:prstGeom>
          <a:noFill/>
          <a:ln w="9525">
            <a:noFill/>
            <a:miter lim="800000"/>
            <a:headEnd/>
            <a:tailEnd/>
          </a:ln>
        </p:spPr>
      </p:pic>
      <p:sp>
        <p:nvSpPr>
          <p:cNvPr id="4" name="TextBox 3"/>
          <p:cNvSpPr txBox="1"/>
          <p:nvPr/>
        </p:nvSpPr>
        <p:spPr>
          <a:xfrm>
            <a:off x="4114800" y="3429000"/>
            <a:ext cx="5029200" cy="1508105"/>
          </a:xfrm>
          <a:prstGeom prst="rect">
            <a:avLst/>
          </a:prstGeom>
          <a:noFill/>
        </p:spPr>
        <p:txBody>
          <a:bodyPr wrap="square" rtlCol="0">
            <a:spAutoFit/>
          </a:bodyPr>
          <a:lstStyle/>
          <a:p>
            <a:endParaRPr lang="en-US" sz="3600" dirty="0" smtClean="0"/>
          </a:p>
          <a:p>
            <a:r>
              <a:rPr lang="en-US" sz="2800" dirty="0" smtClean="0"/>
              <a:t>Size of Feature Map ?</a:t>
            </a:r>
          </a:p>
          <a:p>
            <a:r>
              <a:rPr lang="en-US" sz="2800" dirty="0" smtClean="0"/>
              <a:t>28x28x1</a:t>
            </a:r>
            <a:endParaRPr lang="en-US" sz="1400" dirty="0"/>
          </a:p>
        </p:txBody>
      </p:sp>
      <p:graphicFrame>
        <p:nvGraphicFramePr>
          <p:cNvPr id="2885633" name="Object 1"/>
          <p:cNvGraphicFramePr>
            <a:graphicFrameLocks noChangeAspect="1"/>
          </p:cNvGraphicFramePr>
          <p:nvPr/>
        </p:nvGraphicFramePr>
        <p:xfrm>
          <a:off x="1524000" y="5715000"/>
          <a:ext cx="5894388" cy="882650"/>
        </p:xfrm>
        <a:graphic>
          <a:graphicData uri="http://schemas.openxmlformats.org/presentationml/2006/ole">
            <p:oleObj spid="_x0000_s9404418" name="Equation" r:id="rId4" imgW="2628720" imgH="393480" progId="Equation.DSMT4">
              <p:embed/>
            </p:oleObj>
          </a:graphicData>
        </a:graphic>
      </p:graphicFrame>
      <p:sp>
        <p:nvSpPr>
          <p:cNvPr id="5" name="TextBox 4"/>
          <p:cNvSpPr txBox="1"/>
          <p:nvPr/>
        </p:nvSpPr>
        <p:spPr>
          <a:xfrm>
            <a:off x="5486400" y="685800"/>
            <a:ext cx="3657600" cy="3785652"/>
          </a:xfrm>
          <a:prstGeom prst="rect">
            <a:avLst/>
          </a:prstGeom>
          <a:noFill/>
        </p:spPr>
        <p:txBody>
          <a:bodyPr wrap="square" rtlCol="0">
            <a:spAutoFit/>
          </a:bodyPr>
          <a:lstStyle/>
          <a:p>
            <a:r>
              <a:rPr lang="en-US" sz="3200" dirty="0" smtClean="0"/>
              <a:t>feature map/activation map  having only 1 filter of 5x5 size ?</a:t>
            </a:r>
          </a:p>
          <a:p>
            <a:r>
              <a:rPr lang="en-US" sz="3200" dirty="0" smtClean="0"/>
              <a:t> </a:t>
            </a:r>
            <a:r>
              <a:rPr lang="en-US" sz="3200" dirty="0" smtClean="0">
                <a:solidFill>
                  <a:srgbClr val="FF0000"/>
                </a:solidFill>
              </a:rPr>
              <a:t>Number 3 in 5x5x3 is implied</a:t>
            </a:r>
            <a:r>
              <a:rPr lang="en-US" sz="2400" dirty="0" smtClean="0"/>
              <a:t>.</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8978"/>
                                        </p:tgtEl>
                                        <p:attrNameLst>
                                          <p:attrName>style.visibility</p:attrName>
                                        </p:attrNameLst>
                                      </p:cBhvr>
                                      <p:to>
                                        <p:strVal val="visible"/>
                                      </p:to>
                                    </p:set>
                                    <p:anim calcmode="lin" valueType="num">
                                      <p:cBhvr additive="base">
                                        <p:cTn id="7" dur="500" fill="hold"/>
                                        <p:tgtEl>
                                          <p:spTgt spid="1278978"/>
                                        </p:tgtEl>
                                        <p:attrNameLst>
                                          <p:attrName>ppt_x</p:attrName>
                                        </p:attrNameLst>
                                      </p:cBhvr>
                                      <p:tavLst>
                                        <p:tav tm="0">
                                          <p:val>
                                            <p:strVal val="#ppt_x"/>
                                          </p:val>
                                        </p:tav>
                                        <p:tav tm="100000">
                                          <p:val>
                                            <p:strVal val="#ppt_x"/>
                                          </p:val>
                                        </p:tav>
                                      </p:tavLst>
                                    </p:anim>
                                    <p:anim calcmode="lin" valueType="num">
                                      <p:cBhvr additive="base">
                                        <p:cTn id="8" dur="500" fill="hold"/>
                                        <p:tgtEl>
                                          <p:spTgt spid="1278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85633"/>
                                        </p:tgtEl>
                                        <p:attrNameLst>
                                          <p:attrName>style.visibility</p:attrName>
                                        </p:attrNameLst>
                                      </p:cBhvr>
                                      <p:to>
                                        <p:strVal val="visible"/>
                                      </p:to>
                                    </p:set>
                                    <p:anim calcmode="lin" valueType="num">
                                      <p:cBhvr additive="base">
                                        <p:cTn id="13" dur="500" fill="hold"/>
                                        <p:tgtEl>
                                          <p:spTgt spid="2885633"/>
                                        </p:tgtEl>
                                        <p:attrNameLst>
                                          <p:attrName>ppt_x</p:attrName>
                                        </p:attrNameLst>
                                      </p:cBhvr>
                                      <p:tavLst>
                                        <p:tav tm="0">
                                          <p:val>
                                            <p:strVal val="#ppt_x"/>
                                          </p:val>
                                        </p:tav>
                                        <p:tav tm="100000">
                                          <p:val>
                                            <p:strVal val="#ppt_x"/>
                                          </p:val>
                                        </p:tav>
                                      </p:tavLst>
                                    </p:anim>
                                    <p:anim calcmode="lin" valueType="num">
                                      <p:cBhvr additive="base">
                                        <p:cTn id="14" dur="500" fill="hold"/>
                                        <p:tgtEl>
                                          <p:spTgt spid="28856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80" name="Shape 180"/>
          <p:cNvPicPr preferRelativeResize="0"/>
          <p:nvPr/>
        </p:nvPicPr>
        <p:blipFill>
          <a:blip r:embed="rId3" cstate="print">
            <a:alphaModFix/>
          </a:blip>
          <a:stretch>
            <a:fillRect/>
          </a:stretch>
        </p:blipFill>
        <p:spPr>
          <a:xfrm>
            <a:off x="1" y="1"/>
            <a:ext cx="9143999" cy="3352800"/>
          </a:xfrm>
          <a:prstGeom prst="rect">
            <a:avLst/>
          </a:prstGeom>
          <a:noFill/>
          <a:ln>
            <a:noFill/>
          </a:ln>
        </p:spPr>
      </p:pic>
      <p:pic>
        <p:nvPicPr>
          <p:cNvPr id="3" name="Shape 187"/>
          <p:cNvPicPr preferRelativeResize="0"/>
          <p:nvPr/>
        </p:nvPicPr>
        <p:blipFill>
          <a:blip r:embed="rId4" cstate="print">
            <a:alphaModFix/>
          </a:blip>
          <a:stretch>
            <a:fillRect/>
          </a:stretch>
        </p:blipFill>
        <p:spPr>
          <a:xfrm>
            <a:off x="0" y="3200400"/>
            <a:ext cx="9144000" cy="3657600"/>
          </a:xfrm>
          <a:prstGeom prst="rect">
            <a:avLst/>
          </a:prstGeom>
          <a:noFill/>
          <a:ln>
            <a:noFill/>
          </a:ln>
        </p:spPr>
      </p:pic>
      <p:sp>
        <p:nvSpPr>
          <p:cNvPr id="4" name="TextBox 3"/>
          <p:cNvSpPr txBox="1"/>
          <p:nvPr/>
        </p:nvSpPr>
        <p:spPr>
          <a:xfrm>
            <a:off x="3352800" y="5473005"/>
            <a:ext cx="5029200" cy="1384995"/>
          </a:xfrm>
          <a:prstGeom prst="rect">
            <a:avLst/>
          </a:prstGeom>
          <a:noFill/>
        </p:spPr>
        <p:txBody>
          <a:bodyPr wrap="square" rtlCol="0">
            <a:spAutoFit/>
          </a:bodyPr>
          <a:lstStyle/>
          <a:p>
            <a:endParaRPr lang="en-US" sz="3600" dirty="0" smtClean="0"/>
          </a:p>
          <a:p>
            <a:r>
              <a:rPr lang="en-US" sz="2400" b="1" dirty="0" smtClean="0">
                <a:solidFill>
                  <a:srgbClr val="FF0000"/>
                </a:solidFill>
              </a:rPr>
              <a:t>Size of Feature Map ?</a:t>
            </a:r>
          </a:p>
          <a:p>
            <a:r>
              <a:rPr lang="en-US" sz="2400" b="1" dirty="0" smtClean="0">
                <a:solidFill>
                  <a:srgbClr val="FF0000"/>
                </a:solidFill>
              </a:rPr>
              <a:t>28x28x2</a:t>
            </a:r>
            <a:endParaRPr lang="en-US" sz="12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5" name="Shape 194"/>
          <p:cNvPicPr preferRelativeResize="0"/>
          <p:nvPr/>
        </p:nvPicPr>
        <p:blipFill>
          <a:blip r:embed="rId3" cstate="print">
            <a:alphaModFix/>
          </a:blip>
          <a:stretch>
            <a:fillRect/>
          </a:stretch>
        </p:blipFill>
        <p:spPr>
          <a:xfrm>
            <a:off x="0" y="0"/>
            <a:ext cx="9143999" cy="6858000"/>
          </a:xfrm>
          <a:prstGeom prst="rect">
            <a:avLst/>
          </a:prstGeom>
          <a:noFill/>
          <a:ln>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6528"/>
          </a:xfrm>
          <a:prstGeom prst="rect">
            <a:avLst/>
          </a:prstGeom>
        </p:spPr>
        <p:txBody>
          <a:bodyPr wrap="square">
            <a:spAutoFit/>
          </a:bodyPr>
          <a:lstStyle/>
          <a:p>
            <a:pPr fontAlgn="base">
              <a:buFont typeface="Wingdings" pitchFamily="2" charset="2"/>
              <a:buChar char="ü"/>
            </a:pPr>
            <a:r>
              <a:rPr lang="en-US" sz="3200" b="1" dirty="0" smtClean="0"/>
              <a:t>A filter applied to an input image or input feature map always results in a single number. T/F</a:t>
            </a:r>
          </a:p>
          <a:p>
            <a:pPr fontAlgn="base">
              <a:buFont typeface="Wingdings" pitchFamily="2" charset="2"/>
              <a:buChar char="ü"/>
            </a:pPr>
            <a:endParaRPr lang="en-US" sz="3200" b="1" dirty="0" smtClean="0"/>
          </a:p>
          <a:p>
            <a:pPr fontAlgn="base">
              <a:buFont typeface="Wingdings" pitchFamily="2" charset="2"/>
              <a:buChar char="ü"/>
            </a:pPr>
            <a:r>
              <a:rPr lang="en-US" sz="3200" b="1" dirty="0" smtClean="0"/>
              <a:t>The systematic left-to-right and top-to-bottom application of the filter to the input results in a two-dimensional feature map. T/F</a:t>
            </a:r>
          </a:p>
          <a:p>
            <a:pPr fontAlgn="base">
              <a:buFont typeface="Wingdings" pitchFamily="2" charset="2"/>
              <a:buChar char="ü"/>
            </a:pPr>
            <a:endParaRPr lang="en-US" sz="3200" b="1" dirty="0" smtClean="0"/>
          </a:p>
          <a:p>
            <a:pPr fontAlgn="base">
              <a:buFont typeface="Wingdings" pitchFamily="2" charset="2"/>
              <a:buChar char="ü"/>
            </a:pPr>
            <a:r>
              <a:rPr lang="en-US" sz="3200" b="1" dirty="0" smtClean="0"/>
              <a:t>One filter creates one corresponding feature map.</a:t>
            </a:r>
          </a:p>
          <a:p>
            <a:pPr fontAlgn="base"/>
            <a:endParaRPr lang="en-US" sz="3200" b="1" dirty="0" smtClean="0"/>
          </a:p>
          <a:p>
            <a:pPr fontAlgn="base">
              <a:buFont typeface="Wingdings" pitchFamily="2" charset="2"/>
              <a:buChar char="ü"/>
            </a:pPr>
            <a:r>
              <a:rPr lang="en-US" sz="3200" b="1" dirty="0" smtClean="0"/>
              <a:t>A filter must have the same depth or number of channels as the input, yet, regardless of the depth of the input and the filter, the resulting output is a single number and </a:t>
            </a:r>
            <a:r>
              <a:rPr lang="en-US" sz="3200" b="1" dirty="0" smtClean="0">
                <a:solidFill>
                  <a:srgbClr val="FF0000"/>
                </a:solidFill>
              </a:rPr>
              <a:t>one filter creates a feature map with a single channel.</a:t>
            </a:r>
            <a:endParaRPr lang="en-US" sz="32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63915"/>
            <a:ext cx="9144000" cy="6494085"/>
          </a:xfrm>
          <a:prstGeom prst="rect">
            <a:avLst/>
          </a:prstGeom>
        </p:spPr>
        <p:txBody>
          <a:bodyPr wrap="square">
            <a:spAutoFit/>
          </a:bodyPr>
          <a:lstStyle/>
          <a:p>
            <a:pPr fontAlgn="base"/>
            <a:r>
              <a:rPr lang="en-US" sz="3200" b="1" dirty="0" smtClean="0"/>
              <a:t>If the input has one channel such as a grayscale image, then a 3×3 filter will be applied in 3x3x1 blocks.</a:t>
            </a:r>
          </a:p>
          <a:p>
            <a:pPr fontAlgn="base"/>
            <a:endParaRPr lang="en-US" sz="3200" b="1" dirty="0" smtClean="0"/>
          </a:p>
          <a:p>
            <a:pPr fontAlgn="base"/>
            <a:r>
              <a:rPr lang="en-US" sz="3200" b="1" dirty="0" smtClean="0"/>
              <a:t>If the input image has three channels for red, green, and blue, then a 3×3 filter will be applied in 3x3x3 blocks.</a:t>
            </a:r>
          </a:p>
          <a:p>
            <a:pPr fontAlgn="base"/>
            <a:endParaRPr lang="en-US" sz="3200" b="1" dirty="0" smtClean="0"/>
          </a:p>
          <a:p>
            <a:pPr fontAlgn="base"/>
            <a:r>
              <a:rPr lang="en-US" sz="3200" b="1" dirty="0" smtClean="0"/>
              <a:t>If the input is a block of feature maps from another </a:t>
            </a:r>
            <a:r>
              <a:rPr lang="en-US" sz="3200" b="1" dirty="0" err="1" smtClean="0"/>
              <a:t>convolutional</a:t>
            </a:r>
            <a:r>
              <a:rPr lang="en-US" sz="3200" b="1" dirty="0" smtClean="0"/>
              <a:t> or pooling layer and has the depth of 64, then the 3×3 filter will be applied in 3x3x64 blocks to create the single values to make up the single output feature map.</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0"/>
            <a:ext cx="9144000" cy="4554538"/>
          </a:xfrm>
        </p:spPr>
        <p:txBody>
          <a:bodyPr>
            <a:noAutofit/>
          </a:bodyPr>
          <a:lstStyle/>
          <a:p>
            <a:r>
              <a:rPr lang="en-US" sz="3600" b="1" dirty="0" smtClean="0">
                <a:solidFill>
                  <a:srgbClr val="FF0000"/>
                </a:solidFill>
              </a:rPr>
              <a:t>Number of Channels: </a:t>
            </a:r>
          </a:p>
          <a:p>
            <a:endParaRPr lang="en-US" sz="3600" b="1" dirty="0" smtClean="0"/>
          </a:p>
          <a:p>
            <a:r>
              <a:rPr lang="en-US" sz="3600" b="1" i="1" dirty="0" smtClean="0"/>
              <a:t>It is the equal to the </a:t>
            </a:r>
            <a:r>
              <a:rPr lang="en-US" sz="3600" b="1" i="1" dirty="0" smtClean="0">
                <a:solidFill>
                  <a:srgbClr val="FF0000"/>
                </a:solidFill>
              </a:rPr>
              <a:t>number of color channels for the input </a:t>
            </a:r>
            <a:r>
              <a:rPr lang="en-US" sz="3600" b="1" dirty="0" smtClean="0"/>
              <a:t>but </a:t>
            </a:r>
          </a:p>
          <a:p>
            <a:endParaRPr lang="en-US" sz="3600" b="1" dirty="0" smtClean="0"/>
          </a:p>
          <a:p>
            <a:r>
              <a:rPr lang="en-US" sz="3600" b="1" dirty="0" smtClean="0"/>
              <a:t>in later stages it  </a:t>
            </a:r>
            <a:r>
              <a:rPr lang="en-US" sz="3600" b="1" dirty="0" smtClean="0">
                <a:solidFill>
                  <a:srgbClr val="FF0000"/>
                </a:solidFill>
              </a:rPr>
              <a:t>is equal to the number of filters we use for the convolution operation. </a:t>
            </a:r>
          </a:p>
          <a:p>
            <a:endParaRPr lang="en-US" sz="3600" b="1" dirty="0" smtClean="0"/>
          </a:p>
          <a:p>
            <a:r>
              <a:rPr lang="en-US" sz="3600" b="1" dirty="0" smtClean="0"/>
              <a:t>More the number of filters used, more are the features learnt</a:t>
            </a:r>
            <a:endParaRPr 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6247864"/>
          </a:xfrm>
          <a:prstGeom prst="rect">
            <a:avLst/>
          </a:prstGeom>
        </p:spPr>
        <p:txBody>
          <a:bodyPr wrap="square">
            <a:spAutoFit/>
          </a:bodyPr>
          <a:lstStyle/>
          <a:p>
            <a:pPr>
              <a:buFont typeface="Wingdings" pitchFamily="2" charset="2"/>
              <a:buChar char="ü"/>
            </a:pPr>
            <a:r>
              <a:rPr lang="en-US" sz="4000" b="1" dirty="0" smtClean="0"/>
              <a:t>The CNNs have </a:t>
            </a:r>
            <a:r>
              <a:rPr lang="en-US" sz="4000" b="1" dirty="0" smtClean="0">
                <a:solidFill>
                  <a:srgbClr val="FF0000"/>
                </a:solidFill>
              </a:rPr>
              <a:t>several different filters/kernels consisting of trainable parameters</a:t>
            </a:r>
            <a:r>
              <a:rPr lang="en-US" sz="4000" b="1" dirty="0" smtClean="0"/>
              <a:t> which can convolve on a given image spatially to detect features like </a:t>
            </a:r>
            <a:r>
              <a:rPr lang="en-US" sz="4000" b="1" dirty="0" smtClean="0">
                <a:solidFill>
                  <a:srgbClr val="FF0000"/>
                </a:solidFill>
              </a:rPr>
              <a:t>edges and shapes. </a:t>
            </a:r>
          </a:p>
          <a:p>
            <a:pPr>
              <a:buFont typeface="Wingdings" pitchFamily="2" charset="2"/>
              <a:buChar char="ü"/>
            </a:pPr>
            <a:endParaRPr lang="en-US" sz="4000" b="1" dirty="0" smtClean="0"/>
          </a:p>
          <a:p>
            <a:pPr>
              <a:buFont typeface="Wingdings" pitchFamily="2" charset="2"/>
              <a:buChar char="ü"/>
            </a:pPr>
            <a:r>
              <a:rPr lang="en-US" sz="4000" b="1" dirty="0" smtClean="0"/>
              <a:t>This high number of filters learn to capture spatial features from the image based on the learned weights through back propagation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4462760"/>
          </a:xfrm>
          <a:prstGeom prst="rect">
            <a:avLst/>
          </a:prstGeom>
        </p:spPr>
        <p:txBody>
          <a:bodyPr wrap="square">
            <a:spAutoFit/>
          </a:bodyPr>
          <a:lstStyle/>
          <a:p>
            <a:r>
              <a:rPr lang="en-US" sz="4400" b="1" dirty="0" smtClean="0">
                <a:solidFill>
                  <a:srgbClr val="FF0000"/>
                </a:solidFill>
              </a:rPr>
              <a:t>Filters are nothing more than weights</a:t>
            </a:r>
            <a:r>
              <a:rPr lang="en-US" sz="3200" b="1" dirty="0" smtClean="0"/>
              <a:t>,  which  get updated. </a:t>
            </a:r>
          </a:p>
          <a:p>
            <a:endParaRPr lang="en-US" sz="3200" b="1" dirty="0" smtClean="0"/>
          </a:p>
          <a:p>
            <a:r>
              <a:rPr lang="en-US" sz="3600" b="1" dirty="0" smtClean="0"/>
              <a:t>Filters are </a:t>
            </a:r>
            <a:r>
              <a:rPr lang="en-US" sz="4000" b="1" dirty="0" smtClean="0">
                <a:solidFill>
                  <a:srgbClr val="FF0000"/>
                </a:solidFill>
              </a:rPr>
              <a:t>chosen</a:t>
            </a:r>
            <a:r>
              <a:rPr lang="en-US" sz="3600" b="1" dirty="0" smtClean="0"/>
              <a:t> only in the sense of </a:t>
            </a:r>
            <a:r>
              <a:rPr lang="en-US" sz="3600" b="1" dirty="0" smtClean="0">
                <a:solidFill>
                  <a:srgbClr val="FF0000"/>
                </a:solidFill>
              </a:rPr>
              <a:t>specifying how many filters [</a:t>
            </a:r>
            <a:r>
              <a:rPr lang="en-US" sz="3600" b="1" i="1" dirty="0" err="1" smtClean="0">
                <a:solidFill>
                  <a:srgbClr val="FF0000"/>
                </a:solidFill>
              </a:rPr>
              <a:t>hyperparameter</a:t>
            </a:r>
            <a:r>
              <a:rPr lang="en-US" sz="3600" b="1" dirty="0" smtClean="0">
                <a:solidFill>
                  <a:srgbClr val="FF0000"/>
                </a:solidFill>
              </a:rPr>
              <a:t>]</a:t>
            </a:r>
            <a:r>
              <a:rPr lang="en-US" sz="3600" b="1" dirty="0" smtClean="0"/>
              <a:t> at each level of the CNN.</a:t>
            </a:r>
          </a:p>
          <a:p>
            <a:endParaRPr lang="en-US" sz="3200" b="1" dirty="0" smtClean="0"/>
          </a:p>
          <a:p>
            <a:r>
              <a:rPr lang="en-US" sz="3200" b="1" dirty="0" smtClean="0"/>
              <a:t> </a:t>
            </a:r>
            <a:r>
              <a:rPr lang="en-US" sz="3200" b="1" dirty="0" err="1" smtClean="0">
                <a:solidFill>
                  <a:srgbClr val="FF0000"/>
                </a:solidFill>
              </a:rPr>
              <a:t>Backprop</a:t>
            </a:r>
            <a:r>
              <a:rPr lang="en-US" sz="3200" b="1" dirty="0" smtClean="0">
                <a:solidFill>
                  <a:srgbClr val="FF0000"/>
                </a:solidFill>
              </a:rPr>
              <a:t> will determine the weights </a:t>
            </a:r>
            <a:r>
              <a:rPr lang="en-US" sz="3200" b="1" dirty="0" smtClean="0"/>
              <a:t>of the  filters</a:t>
            </a:r>
            <a:endParaRPr lang="en-US" sz="3200" b="1" dirty="0"/>
          </a:p>
        </p:txBody>
      </p:sp>
      <p:pic>
        <p:nvPicPr>
          <p:cNvPr id="3" name="Picture 2"/>
          <p:cNvPicPr>
            <a:picLocks noChangeAspect="1" noChangeArrowheads="1"/>
          </p:cNvPicPr>
          <p:nvPr/>
        </p:nvPicPr>
        <p:blipFill>
          <a:blip r:embed="rId2" cstate="print"/>
          <a:srcRect/>
          <a:stretch>
            <a:fillRect/>
          </a:stretch>
        </p:blipFill>
        <p:spPr bwMode="auto">
          <a:xfrm>
            <a:off x="0" y="4533900"/>
            <a:ext cx="9144000" cy="2324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 calcmode="lin" valueType="num">
                                      <p:cBhvr additive="base">
                                        <p:cTn id="2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1"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1"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 calcmode="lin" valueType="num">
                                      <p:cBhvr additive="base">
                                        <p:cTn id="3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66587</TotalTime>
  <Words>6425</Words>
  <Application>Microsoft Office PowerPoint</Application>
  <PresentationFormat>On-screen Show (4:3)</PresentationFormat>
  <Paragraphs>873</Paragraphs>
  <Slides>231</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231</vt:i4>
      </vt:variant>
    </vt:vector>
  </HeadingPairs>
  <TitlesOfParts>
    <vt:vector size="233" baseType="lpstr">
      <vt:lpstr>Office Theme</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Problems with traditional Neural Network Models</vt:lpstr>
      <vt:lpstr>Spatial Aspect of data</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MNIST Database</vt:lpstr>
      <vt:lpstr>ImageNet</vt:lpstr>
      <vt:lpstr>Slide 43</vt:lpstr>
      <vt:lpstr>Slide 44</vt:lpstr>
      <vt:lpstr>Slide 45</vt:lpstr>
      <vt:lpstr>Slide 46</vt:lpstr>
      <vt:lpstr>Slide 47</vt:lpstr>
      <vt:lpstr>Slide 48</vt:lpstr>
      <vt:lpstr>Slide 49</vt:lpstr>
      <vt:lpstr>Slide 50</vt:lpstr>
      <vt:lpstr>Slide 51</vt:lpstr>
      <vt:lpstr>Slide 52</vt:lpstr>
      <vt:lpstr>Main Layers used to build ConvNets </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Advantages of pooling</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prof. surekha bhanot</cp:lastModifiedBy>
  <cp:revision>2659</cp:revision>
  <dcterms:created xsi:type="dcterms:W3CDTF">2006-08-16T00:00:00Z</dcterms:created>
  <dcterms:modified xsi:type="dcterms:W3CDTF">2020-11-08T14:04:37Z</dcterms:modified>
</cp:coreProperties>
</file>